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Proxima Nova" panose="020B060402020202020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gOWNhbmRmD3ucvMAq3ctX8GLuCL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5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i="0" u="sng">
              <a:solidFill>
                <a:srgbClr val="FF0000"/>
              </a:solidFill>
            </a:endParaRPr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uk-UA"/>
              <a:t>Значення вказуються за минулий рік та поточний: 2019(кількість правопорушень)/2020(кількість правопорушень), наприклад: умисне вбивство 2/1</a:t>
            </a:r>
            <a:endParaRPr/>
          </a:p>
        </p:txBody>
      </p:sp>
      <p:sp>
        <p:nvSpPr>
          <p:cNvPr id="256" name="Google Shape;25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9" name="Google Shape;27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uk-UA"/>
              <a:t>Значення вказуються за минулий рік та поточний: 2019(кількість правопорушень)/2020(кількість правопорушень), наприклад: крадіжка 20/10</a:t>
            </a:r>
            <a:endParaRPr/>
          </a:p>
        </p:txBody>
      </p:sp>
      <p:sp>
        <p:nvSpPr>
          <p:cNvPr id="280" name="Google Shape;28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10e9dae9bb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10e9dae9bb0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g10e9dae9bb0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10e9dae9bb0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10e9dae9bb0_0_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g10e9dae9bb0_0_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3" name="Google Shape;35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0e9dae9bb0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0e9dae9bb0_0_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g10e9dae9bb0_0_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10e9dae9bb0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10e9dae9bb0_0_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g10e9dae9bb0_0_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10e9dae9bb0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10e9dae9bb0_0_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g10e9dae9bb0_0_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0e9dae9bb0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10e9dae9bb0_0_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2" name="Google Shape;392;g10e9dae9bb0_0_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10e9dae9bb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10e9dae9bb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g10e9dae9bb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10eb6df0a9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10eb6df0a9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g10eb6df0a9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uk-UA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1) Виступи перед громадою. Наприклад, виступи на чергових сесіях, на засіданнях виконавчих комітетів, на комісіях, на нарадах органів місцевого самоврядування та перед населенням безпосередньо.</a:t>
            </a:r>
            <a:br>
              <a:rPr lang="uk-UA"/>
            </a:br>
            <a:r>
              <a:rPr lang="uk-UA"/>
              <a:t>2) Профілактичні бесіди у навчальних закладах. Включаємо ДНЗ, ЗОШ (КНВК), ПТУ (Коледжи) тощо.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3) Реалізовуються безпекові проєкти. </a:t>
            </a:r>
            <a:r>
              <a:rPr lang="uk-UA" b="1"/>
              <a:t>В усній промові проговорюєте </a:t>
            </a:r>
            <a:r>
              <a:rPr lang="uk-UA"/>
              <a:t>«назва проєкта», «мета проєкту», «чи прийнято програму за цим проєктом», «що зроблено в рамках проєкту», «що плануєте зробити в рамках проєкту».</a:t>
            </a:r>
            <a:endParaRPr/>
          </a:p>
        </p:txBody>
      </p:sp>
      <p:sp>
        <p:nvSpPr>
          <p:cNvPr id="113" name="Google Shape;11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Розглянути матеріалів. Це документи, які прийнятті з ВП + розглянуті самостійно. 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Значення вказуються за минулий рік та поточний: 2019(кількість викликів)/2020(кількість викликів), 2019(кількість розглянутих матеріалів)/2020(кількість розглянутих матеріалів)</a:t>
            </a:r>
            <a:endParaRPr/>
          </a:p>
        </p:txBody>
      </p:sp>
      <p:sp>
        <p:nvSpPr>
          <p:cNvPr id="127" name="Google Shape;12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9" name="Google Shape;13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/>
              <a:t>Пересічним громадянам не відоме тлумачення ст. 44 КУпАП, і 177 не відрізнять від 178. Тому, </a:t>
            </a:r>
            <a:r>
              <a:rPr lang="uk-UA" b="1"/>
              <a:t>в усній промові уточнюєте, наприклад: «Ст. 44 Кодексу України про адміністративні правопорушення «Незаконне виробництво, придбання, зберігання, перевезення наркотичних засобів без мети збуту в невеликих розмірів» задокументовано 10 випадків.</a:t>
            </a:r>
            <a:endParaRPr b="1"/>
          </a:p>
        </p:txBody>
      </p:sp>
      <p:sp>
        <p:nvSpPr>
          <p:cNvPr id="140" name="Google Shape;140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8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8"/>
          <p:cNvSpPr txBox="1">
            <a:spLocks noGrp="1"/>
          </p:cNvSpPr>
          <p:nvPr>
            <p:ph type="body" idx="1"/>
          </p:nvPr>
        </p:nvSpPr>
        <p:spPr>
          <a:xfrm rot="5400000">
            <a:off x="2396331" y="57944"/>
            <a:ext cx="4351338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8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9"/>
          <p:cNvSpPr txBox="1">
            <a:spLocks noGrp="1"/>
          </p:cNvSpPr>
          <p:nvPr>
            <p:ph type="title"/>
          </p:nvPr>
        </p:nvSpPr>
        <p:spPr>
          <a:xfrm rot="5400000">
            <a:off x="4623594" y="2285208"/>
            <a:ext cx="5811838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9"/>
          <p:cNvSpPr txBox="1">
            <a:spLocks noGrp="1"/>
          </p:cNvSpPr>
          <p:nvPr>
            <p:ph type="body" idx="1"/>
          </p:nvPr>
        </p:nvSpPr>
        <p:spPr>
          <a:xfrm rot="5400000">
            <a:off x="623094" y="370683"/>
            <a:ext cx="5811838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9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9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9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0"/>
          <p:cNvSpPr txBox="1"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9pPr>
          </a:lstStyle>
          <a:p>
            <a:endParaRPr/>
          </a:p>
        </p:txBody>
      </p:sp>
      <p:sp>
        <p:nvSpPr>
          <p:cNvPr id="22" name="Google Shape;22;p20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0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1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1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1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2"/>
          <p:cNvSpPr txBox="1"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2"/>
          <p:cNvSpPr txBox="1"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171446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1800">
                <a:solidFill>
                  <a:srgbClr val="888888"/>
                </a:solidFill>
              </a:defRPr>
            </a:lvl1pPr>
            <a:lvl2pPr marL="685783" lvl="1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1500">
                <a:solidFill>
                  <a:srgbClr val="888888"/>
                </a:solidFill>
              </a:defRPr>
            </a:lvl2pPr>
            <a:lvl3pPr marL="1028675" lvl="2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350">
                <a:solidFill>
                  <a:srgbClr val="888888"/>
                </a:solidFill>
              </a:defRPr>
            </a:lvl3pPr>
            <a:lvl4pPr marL="1371566" lvl="3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4pPr>
            <a:lvl5pPr marL="1714457" lvl="4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5pPr>
            <a:lvl6pPr marL="2057348" lvl="5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6pPr>
            <a:lvl7pPr marL="2400240" lvl="6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7pPr>
            <a:lvl8pPr marL="2743132" lvl="7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8pPr>
            <a:lvl9pPr marL="3086023" lvl="8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2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2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3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3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3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4"/>
          <p:cNvSpPr txBox="1"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892" lvl="0" indent="-171446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685783" lvl="1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675" lvl="2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566" lvl="3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457" lvl="4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348" lvl="5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240" lvl="6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132" lvl="7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023" lvl="8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body" idx="2"/>
          </p:nvPr>
        </p:nvSpPr>
        <p:spPr>
          <a:xfrm>
            <a:off x="629842" y="2505075"/>
            <a:ext cx="3868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body" idx="3"/>
          </p:nvPr>
        </p:nvSpPr>
        <p:spPr>
          <a:xfrm>
            <a:off x="4629151" y="1681163"/>
            <a:ext cx="3887391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342892" lvl="0" indent="-171446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800" b="1"/>
            </a:lvl1pPr>
            <a:lvl2pPr marL="685783" lvl="1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1500" b="1"/>
            </a:lvl2pPr>
            <a:lvl3pPr marL="1028675" lvl="2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350" b="1"/>
            </a:lvl3pPr>
            <a:lvl4pPr marL="1371566" lvl="3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4pPr>
            <a:lvl5pPr marL="1714457" lvl="4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5pPr>
            <a:lvl6pPr marL="2057348" lvl="5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6pPr>
            <a:lvl7pPr marL="2400240" lvl="6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7pPr>
            <a:lvl8pPr marL="2743132" lvl="7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8pPr>
            <a:lvl9pPr marL="3086023" lvl="8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 b="1"/>
            </a:lvl9pPr>
          </a:lstStyle>
          <a:p>
            <a:endParaRPr/>
          </a:p>
        </p:txBody>
      </p:sp>
      <p:sp>
        <p:nvSpPr>
          <p:cNvPr id="49" name="Google Shape;49;p24"/>
          <p:cNvSpPr txBox="1">
            <a:spLocks noGrp="1"/>
          </p:cNvSpPr>
          <p:nvPr>
            <p:ph type="body" idx="4"/>
          </p:nvPr>
        </p:nvSpPr>
        <p:spPr>
          <a:xfrm>
            <a:off x="4629151" y="2505075"/>
            <a:ext cx="3887391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257168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685783" lvl="1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028675" lvl="2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371566" lvl="3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1714457" lvl="4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057348" lvl="5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2400240" lvl="6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2743132" lvl="7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3086023" lvl="8" indent="-257168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4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5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5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6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body" idx="1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323842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2400"/>
            </a:lvl1pPr>
            <a:lvl2pPr marL="685783" lvl="1" indent="-3047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100"/>
            </a:lvl2pPr>
            <a:lvl3pPr marL="1028675" lvl="2" indent="-28574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1800"/>
            </a:lvl3pPr>
            <a:lvl4pPr marL="1371566" lvl="3" indent="-2666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4pPr>
            <a:lvl5pPr marL="1714457" lvl="4" indent="-2666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5pPr>
            <a:lvl6pPr marL="2057348" lvl="5" indent="-2666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6pPr>
            <a:lvl7pPr marL="2400240" lvl="6" indent="-2666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7pPr>
            <a:lvl8pPr marL="2743132" lvl="7" indent="-2666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8pPr>
            <a:lvl9pPr marL="3086023" lvl="8" indent="-266693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1500"/>
            </a:lvl9pPr>
          </a:lstStyle>
          <a:p>
            <a:endParaRPr/>
          </a:p>
        </p:txBody>
      </p:sp>
      <p:sp>
        <p:nvSpPr>
          <p:cNvPr id="61" name="Google Shape;61;p26"/>
          <p:cNvSpPr txBox="1">
            <a:spLocks noGrp="1"/>
          </p:cNvSpPr>
          <p:nvPr>
            <p:ph type="body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171446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783" lvl="1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675" lvl="2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566" lvl="3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457" lvl="4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348" lvl="5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240" lvl="6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132" lvl="7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023" lvl="8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62" name="Google Shape;62;p26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6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7"/>
          <p:cNvSpPr txBox="1"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7"/>
          <p:cNvSpPr>
            <a:spLocks noGrp="1"/>
          </p:cNvSpPr>
          <p:nvPr>
            <p:ph type="pic" idx="2"/>
          </p:nvPr>
        </p:nvSpPr>
        <p:spPr>
          <a:xfrm>
            <a:off x="3887391" y="987428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7"/>
          <p:cNvSpPr txBox="1">
            <a:spLocks noGrp="1"/>
          </p:cNvSpPr>
          <p:nvPr>
            <p:ph type="body" idx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342892" lvl="0" indent="-171446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200"/>
            </a:lvl1pPr>
            <a:lvl2pPr marL="685783" lvl="1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/>
            </a:lvl2pPr>
            <a:lvl3pPr marL="1028675" lvl="2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900"/>
            </a:lvl3pPr>
            <a:lvl4pPr marL="1371566" lvl="3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4pPr>
            <a:lvl5pPr marL="1714457" lvl="4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5pPr>
            <a:lvl6pPr marL="2057348" lvl="5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6pPr>
            <a:lvl7pPr marL="2400240" lvl="6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7pPr>
            <a:lvl8pPr marL="2743132" lvl="7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8pPr>
            <a:lvl9pPr marL="3086023" lvl="8" indent="-171446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750"/>
            </a:lvl9pPr>
          </a:lstStyle>
          <a:p>
            <a:endParaRPr/>
          </a:p>
        </p:txBody>
      </p:sp>
      <p:sp>
        <p:nvSpPr>
          <p:cNvPr id="69" name="Google Shape;69;p27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05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31594"/>
            <a:ext cx="9189720" cy="5169156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 txBox="1"/>
          <p:nvPr/>
        </p:nvSpPr>
        <p:spPr>
          <a:xfrm>
            <a:off x="765566" y="3438462"/>
            <a:ext cx="7658550" cy="2008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100" dirty="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З В І Т</a:t>
            </a:r>
            <a:endParaRPr sz="1050" dirty="0"/>
          </a:p>
          <a:p>
            <a:pPr algn="ctr">
              <a:lnSpc>
                <a:spcPct val="150000"/>
              </a:lnSpc>
            </a:pPr>
            <a:r>
              <a:rPr lang="uk-UA" sz="2100" dirty="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за 6 місяців 2021 року</a:t>
            </a:r>
            <a:endParaRPr sz="1050" dirty="0"/>
          </a:p>
          <a:p>
            <a:pPr algn="ctr">
              <a:lnSpc>
                <a:spcPct val="150000"/>
              </a:lnSpc>
            </a:pPr>
            <a:r>
              <a:rPr lang="uk-UA" sz="2100" dirty="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поліцейських офіцерів громади</a:t>
            </a:r>
            <a:endParaRPr sz="1050" dirty="0"/>
          </a:p>
          <a:p>
            <a:pPr algn="ctr">
              <a:lnSpc>
                <a:spcPct val="150000"/>
              </a:lnSpc>
            </a:pPr>
            <a:r>
              <a:rPr lang="uk-UA" sz="2100" dirty="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Бучанської міської територіальної громади</a:t>
            </a:r>
            <a:endParaRPr sz="2100" dirty="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91" name="Google Shape;91;p1"/>
          <p:cNvCxnSpPr/>
          <p:nvPr/>
        </p:nvCxnSpPr>
        <p:spPr>
          <a:xfrm>
            <a:off x="173517" y="2294953"/>
            <a:ext cx="3437263" cy="8263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92" name="Google Shape;92;p1"/>
          <p:cNvCxnSpPr/>
          <p:nvPr/>
        </p:nvCxnSpPr>
        <p:spPr>
          <a:xfrm>
            <a:off x="5509812" y="2303215"/>
            <a:ext cx="3437263" cy="8263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7252"/>
            <a:ext cx="9144000" cy="514343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0"/>
          <p:cNvSpPr txBox="1"/>
          <p:nvPr/>
        </p:nvSpPr>
        <p:spPr>
          <a:xfrm>
            <a:off x="171451" y="1293019"/>
            <a:ext cx="610287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РОЗКРИТІ КРИМІНАЛЬНІ ПРАВОПОРУШЕННЯ</a:t>
            </a:r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60" name="Google Shape;260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8599" y="2287472"/>
            <a:ext cx="699239" cy="639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6176" y="3244580"/>
            <a:ext cx="711662" cy="644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35503" y="4200985"/>
            <a:ext cx="662335" cy="618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12316" y="5139343"/>
            <a:ext cx="688244" cy="618686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0"/>
          <p:cNvSpPr txBox="1"/>
          <p:nvPr/>
        </p:nvSpPr>
        <p:spPr>
          <a:xfrm>
            <a:off x="1064419" y="2433860"/>
            <a:ext cx="1880564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6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Умисне вбивство</a:t>
            </a:r>
            <a:endParaRPr sz="16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5" name="Google Shape;265;p10"/>
          <p:cNvSpPr txBox="1"/>
          <p:nvPr/>
        </p:nvSpPr>
        <p:spPr>
          <a:xfrm>
            <a:off x="1064420" y="3255434"/>
            <a:ext cx="2224408" cy="577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6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Зберігання</a:t>
            </a:r>
            <a:endParaRPr sz="1050"/>
          </a:p>
          <a:p>
            <a:r>
              <a:rPr lang="uk-UA" sz="16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наркотичних засобів</a:t>
            </a:r>
            <a:endParaRPr sz="16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6" name="Google Shape;266;p10"/>
          <p:cNvSpPr txBox="1"/>
          <p:nvPr/>
        </p:nvSpPr>
        <p:spPr>
          <a:xfrm>
            <a:off x="1064419" y="4336948"/>
            <a:ext cx="1341954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6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Хуліганство</a:t>
            </a:r>
            <a:endParaRPr sz="16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7" name="Google Shape;267;p10"/>
          <p:cNvSpPr txBox="1"/>
          <p:nvPr/>
        </p:nvSpPr>
        <p:spPr>
          <a:xfrm>
            <a:off x="1064419" y="5139342"/>
            <a:ext cx="2190744" cy="577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6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Нанесення</a:t>
            </a:r>
            <a:endParaRPr sz="1050"/>
          </a:p>
          <a:p>
            <a:r>
              <a:rPr lang="uk-UA" sz="16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тілесних ушкоджень</a:t>
            </a:r>
            <a:endParaRPr sz="16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68" name="Google Shape;268;p10"/>
          <p:cNvSpPr/>
          <p:nvPr/>
        </p:nvSpPr>
        <p:spPr>
          <a:xfrm>
            <a:off x="6972530" y="3278799"/>
            <a:ext cx="601049" cy="1221485"/>
          </a:xfrm>
          <a:custGeom>
            <a:avLst/>
            <a:gdLst/>
            <a:ahLst/>
            <a:cxnLst/>
            <a:rect l="l" t="t" r="r" b="b"/>
            <a:pathLst>
              <a:path w="727833" h="1464327" extrusionOk="0">
                <a:moveTo>
                  <a:pt x="118014" y="575483"/>
                </a:moveTo>
                <a:lnTo>
                  <a:pt x="118014" y="741655"/>
                </a:lnTo>
                <a:lnTo>
                  <a:pt x="130377" y="738514"/>
                </a:lnTo>
                <a:lnTo>
                  <a:pt x="135000" y="739689"/>
                </a:lnTo>
                <a:lnTo>
                  <a:pt x="135574" y="575483"/>
                </a:lnTo>
                <a:close/>
                <a:moveTo>
                  <a:pt x="387816" y="442310"/>
                </a:moveTo>
                <a:lnTo>
                  <a:pt x="387816" y="465088"/>
                </a:lnTo>
                <a:lnTo>
                  <a:pt x="398557" y="470784"/>
                </a:lnTo>
                <a:lnTo>
                  <a:pt x="409298" y="465089"/>
                </a:lnTo>
                <a:lnTo>
                  <a:pt x="409298" y="442310"/>
                </a:lnTo>
                <a:close/>
                <a:moveTo>
                  <a:pt x="164580" y="434821"/>
                </a:moveTo>
                <a:lnTo>
                  <a:pt x="164580" y="446632"/>
                </a:lnTo>
                <a:lnTo>
                  <a:pt x="257063" y="446632"/>
                </a:lnTo>
                <a:lnTo>
                  <a:pt x="257063" y="434821"/>
                </a:lnTo>
                <a:close/>
                <a:moveTo>
                  <a:pt x="399619" y="424031"/>
                </a:moveTo>
                <a:lnTo>
                  <a:pt x="409474" y="432471"/>
                </a:lnTo>
                <a:lnTo>
                  <a:pt x="424871" y="432471"/>
                </a:lnTo>
                <a:lnTo>
                  <a:pt x="424871" y="445658"/>
                </a:lnTo>
                <a:lnTo>
                  <a:pt x="436809" y="455881"/>
                </a:lnTo>
                <a:lnTo>
                  <a:pt x="424871" y="466104"/>
                </a:lnTo>
                <a:lnTo>
                  <a:pt x="424871" y="477513"/>
                </a:lnTo>
                <a:lnTo>
                  <a:pt x="411550" y="477513"/>
                </a:lnTo>
                <a:lnTo>
                  <a:pt x="399621" y="487730"/>
                </a:lnTo>
                <a:lnTo>
                  <a:pt x="387689" y="477513"/>
                </a:lnTo>
                <a:lnTo>
                  <a:pt x="372278" y="477513"/>
                </a:lnTo>
                <a:lnTo>
                  <a:pt x="372278" y="464314"/>
                </a:lnTo>
                <a:lnTo>
                  <a:pt x="362431" y="455880"/>
                </a:lnTo>
                <a:lnTo>
                  <a:pt x="372278" y="447447"/>
                </a:lnTo>
                <a:lnTo>
                  <a:pt x="372278" y="432471"/>
                </a:lnTo>
                <a:lnTo>
                  <a:pt x="389766" y="432471"/>
                </a:lnTo>
                <a:close/>
                <a:moveTo>
                  <a:pt x="399676" y="408434"/>
                </a:moveTo>
                <a:cubicBezTo>
                  <a:pt x="375607" y="408434"/>
                  <a:pt x="356096" y="429672"/>
                  <a:pt x="356096" y="455870"/>
                </a:cubicBezTo>
                <a:cubicBezTo>
                  <a:pt x="356096" y="482068"/>
                  <a:pt x="375607" y="503305"/>
                  <a:pt x="399676" y="503305"/>
                </a:cubicBezTo>
                <a:cubicBezTo>
                  <a:pt x="423746" y="503305"/>
                  <a:pt x="443258" y="482068"/>
                  <a:pt x="443258" y="455870"/>
                </a:cubicBezTo>
                <a:cubicBezTo>
                  <a:pt x="443258" y="429672"/>
                  <a:pt x="423746" y="408434"/>
                  <a:pt x="399676" y="408434"/>
                </a:cubicBezTo>
                <a:close/>
                <a:moveTo>
                  <a:pt x="495842" y="337647"/>
                </a:moveTo>
                <a:cubicBezTo>
                  <a:pt x="521707" y="341486"/>
                  <a:pt x="543934" y="354614"/>
                  <a:pt x="556394" y="376120"/>
                </a:cubicBezTo>
                <a:lnTo>
                  <a:pt x="598674" y="449097"/>
                </a:lnTo>
                <a:lnTo>
                  <a:pt x="722728" y="663221"/>
                </a:lnTo>
                <a:cubicBezTo>
                  <a:pt x="735536" y="685327"/>
                  <a:pt x="723414" y="716288"/>
                  <a:pt x="695652" y="732372"/>
                </a:cubicBezTo>
                <a:cubicBezTo>
                  <a:pt x="667888" y="748457"/>
                  <a:pt x="635000" y="743574"/>
                  <a:pt x="622192" y="721467"/>
                </a:cubicBezTo>
                <a:lnTo>
                  <a:pt x="513783" y="534349"/>
                </a:lnTo>
                <a:lnTo>
                  <a:pt x="513282" y="534640"/>
                </a:lnTo>
                <a:lnTo>
                  <a:pt x="473784" y="466465"/>
                </a:lnTo>
                <a:lnTo>
                  <a:pt x="473784" y="758328"/>
                </a:lnTo>
                <a:lnTo>
                  <a:pt x="350533" y="778394"/>
                </a:lnTo>
                <a:lnTo>
                  <a:pt x="344198" y="767544"/>
                </a:lnTo>
                <a:lnTo>
                  <a:pt x="265541" y="767544"/>
                </a:lnTo>
                <a:lnTo>
                  <a:pt x="258748" y="779179"/>
                </a:lnTo>
                <a:lnTo>
                  <a:pt x="175345" y="765600"/>
                </a:lnTo>
                <a:lnTo>
                  <a:pt x="185447" y="784462"/>
                </a:lnTo>
                <a:lnTo>
                  <a:pt x="186146" y="788814"/>
                </a:lnTo>
                <a:lnTo>
                  <a:pt x="257021" y="800353"/>
                </a:lnTo>
                <a:lnTo>
                  <a:pt x="257768" y="796988"/>
                </a:lnTo>
                <a:lnTo>
                  <a:pt x="265541" y="810301"/>
                </a:lnTo>
                <a:lnTo>
                  <a:pt x="344198" y="810301"/>
                </a:lnTo>
                <a:lnTo>
                  <a:pt x="352250" y="796510"/>
                </a:lnTo>
                <a:lnTo>
                  <a:pt x="352906" y="799464"/>
                </a:lnTo>
                <a:lnTo>
                  <a:pt x="473784" y="779784"/>
                </a:lnTo>
                <a:lnTo>
                  <a:pt x="473784" y="873858"/>
                </a:lnTo>
                <a:lnTo>
                  <a:pt x="471944" y="1401165"/>
                </a:lnTo>
                <a:cubicBezTo>
                  <a:pt x="471944" y="1436048"/>
                  <a:pt x="438924" y="1464327"/>
                  <a:pt x="398193" y="1464327"/>
                </a:cubicBezTo>
                <a:cubicBezTo>
                  <a:pt x="357462" y="1464327"/>
                  <a:pt x="324443" y="1436048"/>
                  <a:pt x="324443" y="1401165"/>
                </a:cubicBezTo>
                <a:lnTo>
                  <a:pt x="324443" y="896349"/>
                </a:lnTo>
                <a:lnTo>
                  <a:pt x="280192" y="896349"/>
                </a:lnTo>
                <a:lnTo>
                  <a:pt x="280192" y="1401164"/>
                </a:lnTo>
                <a:cubicBezTo>
                  <a:pt x="280192" y="1436048"/>
                  <a:pt x="247173" y="1464327"/>
                  <a:pt x="206442" y="1464327"/>
                </a:cubicBezTo>
                <a:cubicBezTo>
                  <a:pt x="165711" y="1464327"/>
                  <a:pt x="132691" y="1436048"/>
                  <a:pt x="132691" y="1401164"/>
                </a:cubicBezTo>
                <a:lnTo>
                  <a:pt x="134483" y="887935"/>
                </a:lnTo>
                <a:lnTo>
                  <a:pt x="130377" y="888978"/>
                </a:lnTo>
                <a:cubicBezTo>
                  <a:pt x="113873" y="888978"/>
                  <a:pt x="98932" y="880557"/>
                  <a:pt x="88116" y="866943"/>
                </a:cubicBezTo>
                <a:lnTo>
                  <a:pt x="83123" y="857621"/>
                </a:lnTo>
                <a:lnTo>
                  <a:pt x="81976" y="858284"/>
                </a:lnTo>
                <a:cubicBezTo>
                  <a:pt x="74916" y="860841"/>
                  <a:pt x="67155" y="862255"/>
                  <a:pt x="59008" y="862255"/>
                </a:cubicBezTo>
                <a:cubicBezTo>
                  <a:pt x="26419" y="862255"/>
                  <a:pt x="0" y="839629"/>
                  <a:pt x="0" y="811719"/>
                </a:cubicBezTo>
                <a:lnTo>
                  <a:pt x="0" y="575483"/>
                </a:lnTo>
                <a:lnTo>
                  <a:pt x="0" y="449256"/>
                </a:lnTo>
                <a:cubicBezTo>
                  <a:pt x="0" y="394953"/>
                  <a:pt x="51402" y="350932"/>
                  <a:pt x="114807" y="350932"/>
                </a:cubicBezTo>
                <a:lnTo>
                  <a:pt x="423840" y="350932"/>
                </a:lnTo>
                <a:lnTo>
                  <a:pt x="455085" y="338968"/>
                </a:lnTo>
                <a:cubicBezTo>
                  <a:pt x="469069" y="336129"/>
                  <a:pt x="482910" y="335727"/>
                  <a:pt x="495842" y="337647"/>
                </a:cubicBezTo>
                <a:close/>
                <a:moveTo>
                  <a:pt x="421943" y="146317"/>
                </a:moveTo>
                <a:lnTo>
                  <a:pt x="432544" y="159781"/>
                </a:lnTo>
                <a:cubicBezTo>
                  <a:pt x="439537" y="173942"/>
                  <a:pt x="443404" y="189511"/>
                  <a:pt x="443404" y="205854"/>
                </a:cubicBezTo>
                <a:cubicBezTo>
                  <a:pt x="443404" y="271224"/>
                  <a:pt x="381528" y="324216"/>
                  <a:pt x="305199" y="324216"/>
                </a:cubicBezTo>
                <a:cubicBezTo>
                  <a:pt x="228871" y="324216"/>
                  <a:pt x="166995" y="271224"/>
                  <a:pt x="166995" y="205854"/>
                </a:cubicBezTo>
                <a:cubicBezTo>
                  <a:pt x="166995" y="189511"/>
                  <a:pt x="170862" y="173942"/>
                  <a:pt x="177856" y="159781"/>
                </a:cubicBezTo>
                <a:lnTo>
                  <a:pt x="188023" y="146866"/>
                </a:lnTo>
                <a:lnTo>
                  <a:pt x="196467" y="156415"/>
                </a:lnTo>
                <a:cubicBezTo>
                  <a:pt x="222203" y="177810"/>
                  <a:pt x="261151" y="191446"/>
                  <a:pt x="304740" y="191446"/>
                </a:cubicBezTo>
                <a:cubicBezTo>
                  <a:pt x="348330" y="191446"/>
                  <a:pt x="387277" y="177810"/>
                  <a:pt x="413013" y="156415"/>
                </a:cubicBezTo>
                <a:close/>
                <a:moveTo>
                  <a:pt x="292743" y="44660"/>
                </a:moveTo>
                <a:lnTo>
                  <a:pt x="317616" y="44660"/>
                </a:lnTo>
                <a:lnTo>
                  <a:pt x="317617" y="71034"/>
                </a:lnTo>
                <a:lnTo>
                  <a:pt x="305179" y="77627"/>
                </a:lnTo>
                <a:lnTo>
                  <a:pt x="292743" y="71034"/>
                </a:lnTo>
                <a:close/>
                <a:moveTo>
                  <a:pt x="306410" y="23496"/>
                </a:moveTo>
                <a:lnTo>
                  <a:pt x="295000" y="33267"/>
                </a:lnTo>
                <a:lnTo>
                  <a:pt x="274752" y="33267"/>
                </a:lnTo>
                <a:lnTo>
                  <a:pt x="274752" y="50608"/>
                </a:lnTo>
                <a:lnTo>
                  <a:pt x="263351" y="60372"/>
                </a:lnTo>
                <a:lnTo>
                  <a:pt x="274752" y="70137"/>
                </a:lnTo>
                <a:lnTo>
                  <a:pt x="274752" y="85419"/>
                </a:lnTo>
                <a:lnTo>
                  <a:pt x="292596" y="85419"/>
                </a:lnTo>
                <a:lnTo>
                  <a:pt x="296726" y="88955"/>
                </a:lnTo>
                <a:lnTo>
                  <a:pt x="305020" y="87521"/>
                </a:lnTo>
                <a:lnTo>
                  <a:pt x="305179" y="87605"/>
                </a:lnTo>
                <a:lnTo>
                  <a:pt x="305347" y="87515"/>
                </a:lnTo>
                <a:lnTo>
                  <a:pt x="315688" y="89303"/>
                </a:lnTo>
                <a:lnTo>
                  <a:pt x="320223" y="85419"/>
                </a:lnTo>
                <a:lnTo>
                  <a:pt x="335647" y="85419"/>
                </a:lnTo>
                <a:lnTo>
                  <a:pt x="335647" y="72210"/>
                </a:lnTo>
                <a:lnTo>
                  <a:pt x="349468" y="60372"/>
                </a:lnTo>
                <a:lnTo>
                  <a:pt x="335647" y="48535"/>
                </a:lnTo>
                <a:lnTo>
                  <a:pt x="335646" y="33267"/>
                </a:lnTo>
                <a:lnTo>
                  <a:pt x="317819" y="33267"/>
                </a:lnTo>
                <a:close/>
                <a:moveTo>
                  <a:pt x="305201" y="0"/>
                </a:moveTo>
                <a:lnTo>
                  <a:pt x="415143" y="34730"/>
                </a:lnTo>
                <a:lnTo>
                  <a:pt x="432968" y="39408"/>
                </a:lnTo>
                <a:lnTo>
                  <a:pt x="443704" y="41263"/>
                </a:lnTo>
                <a:cubicBezTo>
                  <a:pt x="457472" y="46251"/>
                  <a:pt x="467133" y="57927"/>
                  <a:pt x="467133" y="71535"/>
                </a:cubicBezTo>
                <a:cubicBezTo>
                  <a:pt x="467133" y="85143"/>
                  <a:pt x="457472" y="96819"/>
                  <a:pt x="443704" y="101807"/>
                </a:cubicBezTo>
                <a:lnTo>
                  <a:pt x="435990" y="103140"/>
                </a:lnTo>
                <a:lnTo>
                  <a:pt x="425056" y="114552"/>
                </a:lnTo>
                <a:lnTo>
                  <a:pt x="427607" y="114552"/>
                </a:lnTo>
                <a:lnTo>
                  <a:pt x="426039" y="119882"/>
                </a:lnTo>
                <a:cubicBezTo>
                  <a:pt x="406059" y="152290"/>
                  <a:pt x="359285" y="175030"/>
                  <a:pt x="304768" y="175030"/>
                </a:cubicBezTo>
                <a:cubicBezTo>
                  <a:pt x="250253" y="175030"/>
                  <a:pt x="203478" y="152290"/>
                  <a:pt x="183499" y="119882"/>
                </a:cubicBezTo>
                <a:lnTo>
                  <a:pt x="181930" y="114552"/>
                </a:lnTo>
                <a:lnTo>
                  <a:pt x="184482" y="114552"/>
                </a:lnTo>
                <a:lnTo>
                  <a:pt x="173377" y="102961"/>
                </a:lnTo>
                <a:lnTo>
                  <a:pt x="166696" y="101807"/>
                </a:lnTo>
                <a:cubicBezTo>
                  <a:pt x="157517" y="98482"/>
                  <a:pt x="150164" y="92184"/>
                  <a:pt x="146281" y="84323"/>
                </a:cubicBezTo>
                <a:lnTo>
                  <a:pt x="143267" y="71535"/>
                </a:lnTo>
                <a:cubicBezTo>
                  <a:pt x="143267" y="57927"/>
                  <a:pt x="152928" y="46251"/>
                  <a:pt x="166696" y="41263"/>
                </a:cubicBezTo>
                <a:lnTo>
                  <a:pt x="177436" y="39407"/>
                </a:lnTo>
                <a:lnTo>
                  <a:pt x="195264" y="34729"/>
                </a:lnTo>
                <a:close/>
              </a:path>
            </a:pathLst>
          </a:custGeom>
          <a:solidFill>
            <a:srgbClr val="182947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0"/>
          <p:cNvSpPr/>
          <p:nvPr/>
        </p:nvSpPr>
        <p:spPr>
          <a:xfrm>
            <a:off x="7586666" y="3498611"/>
            <a:ext cx="702503" cy="829973"/>
          </a:xfrm>
          <a:custGeom>
            <a:avLst/>
            <a:gdLst/>
            <a:ahLst/>
            <a:cxnLst/>
            <a:rect l="l" t="t" r="r" b="b"/>
            <a:pathLst>
              <a:path w="787542" h="1115390" extrusionOk="0">
                <a:moveTo>
                  <a:pt x="458269" y="689116"/>
                </a:moveTo>
                <a:lnTo>
                  <a:pt x="498899" y="689116"/>
                </a:lnTo>
                <a:lnTo>
                  <a:pt x="498899" y="774841"/>
                </a:lnTo>
                <a:lnTo>
                  <a:pt x="446772" y="774841"/>
                </a:lnTo>
                <a:cubicBezTo>
                  <a:pt x="454437" y="741727"/>
                  <a:pt x="458269" y="713859"/>
                  <a:pt x="458269" y="691237"/>
                </a:cubicBezTo>
                <a:close/>
                <a:moveTo>
                  <a:pt x="636491" y="682196"/>
                </a:moveTo>
                <a:lnTo>
                  <a:pt x="650890" y="682196"/>
                </a:lnTo>
                <a:cubicBezTo>
                  <a:pt x="660340" y="682196"/>
                  <a:pt x="666777" y="683982"/>
                  <a:pt x="670200" y="687554"/>
                </a:cubicBezTo>
                <a:cubicBezTo>
                  <a:pt x="673623" y="691125"/>
                  <a:pt x="675335" y="695479"/>
                  <a:pt x="675335" y="700613"/>
                </a:cubicBezTo>
                <a:cubicBezTo>
                  <a:pt x="675335" y="705897"/>
                  <a:pt x="673363" y="710231"/>
                  <a:pt x="669419" y="713617"/>
                </a:cubicBezTo>
                <a:cubicBezTo>
                  <a:pt x="665475" y="717003"/>
                  <a:pt x="658629" y="718696"/>
                  <a:pt x="648881" y="718696"/>
                </a:cubicBezTo>
                <a:lnTo>
                  <a:pt x="636491" y="718696"/>
                </a:lnTo>
                <a:close/>
                <a:moveTo>
                  <a:pt x="284066" y="682196"/>
                </a:moveTo>
                <a:lnTo>
                  <a:pt x="298465" y="682196"/>
                </a:lnTo>
                <a:cubicBezTo>
                  <a:pt x="307915" y="682196"/>
                  <a:pt x="314352" y="683982"/>
                  <a:pt x="317775" y="687554"/>
                </a:cubicBezTo>
                <a:cubicBezTo>
                  <a:pt x="321198" y="691125"/>
                  <a:pt x="322910" y="695479"/>
                  <a:pt x="322910" y="700613"/>
                </a:cubicBezTo>
                <a:cubicBezTo>
                  <a:pt x="322910" y="705897"/>
                  <a:pt x="320938" y="710231"/>
                  <a:pt x="316994" y="713617"/>
                </a:cubicBezTo>
                <a:cubicBezTo>
                  <a:pt x="313050" y="717003"/>
                  <a:pt x="306204" y="718696"/>
                  <a:pt x="296456" y="718696"/>
                </a:cubicBezTo>
                <a:lnTo>
                  <a:pt x="284066" y="718696"/>
                </a:lnTo>
                <a:close/>
                <a:moveTo>
                  <a:pt x="585703" y="648933"/>
                </a:moveTo>
                <a:lnTo>
                  <a:pt x="585703" y="812569"/>
                </a:lnTo>
                <a:lnTo>
                  <a:pt x="636491" y="812569"/>
                </a:lnTo>
                <a:lnTo>
                  <a:pt x="636491" y="751847"/>
                </a:lnTo>
                <a:lnTo>
                  <a:pt x="664173" y="751847"/>
                </a:lnTo>
                <a:cubicBezTo>
                  <a:pt x="684562" y="751847"/>
                  <a:pt x="699724" y="747196"/>
                  <a:pt x="709658" y="737895"/>
                </a:cubicBezTo>
                <a:cubicBezTo>
                  <a:pt x="719593" y="728593"/>
                  <a:pt x="724560" y="715682"/>
                  <a:pt x="724560" y="699162"/>
                </a:cubicBezTo>
                <a:cubicBezTo>
                  <a:pt x="724560" y="683089"/>
                  <a:pt x="720002" y="670699"/>
                  <a:pt x="710886" y="661992"/>
                </a:cubicBezTo>
                <a:cubicBezTo>
                  <a:pt x="701770" y="653286"/>
                  <a:pt x="688060" y="648933"/>
                  <a:pt x="669754" y="648933"/>
                </a:cubicBezTo>
                <a:close/>
                <a:moveTo>
                  <a:pt x="412281" y="648933"/>
                </a:moveTo>
                <a:lnTo>
                  <a:pt x="412281" y="685433"/>
                </a:lnTo>
                <a:cubicBezTo>
                  <a:pt x="412281" y="718621"/>
                  <a:pt x="407556" y="748424"/>
                  <a:pt x="398105" y="774841"/>
                </a:cubicBezTo>
                <a:lnTo>
                  <a:pt x="381250" y="774841"/>
                </a:lnTo>
                <a:lnTo>
                  <a:pt x="381250" y="848176"/>
                </a:lnTo>
                <a:lnTo>
                  <a:pt x="421880" y="848176"/>
                </a:lnTo>
                <a:lnTo>
                  <a:pt x="421880" y="812569"/>
                </a:lnTo>
                <a:lnTo>
                  <a:pt x="526358" y="812569"/>
                </a:lnTo>
                <a:lnTo>
                  <a:pt x="526358" y="848176"/>
                </a:lnTo>
                <a:lnTo>
                  <a:pt x="567100" y="848176"/>
                </a:lnTo>
                <a:lnTo>
                  <a:pt x="567100" y="774841"/>
                </a:lnTo>
                <a:lnTo>
                  <a:pt x="549463" y="774841"/>
                </a:lnTo>
                <a:lnTo>
                  <a:pt x="549463" y="648933"/>
                </a:lnTo>
                <a:close/>
                <a:moveTo>
                  <a:pt x="233278" y="648933"/>
                </a:moveTo>
                <a:lnTo>
                  <a:pt x="233278" y="812569"/>
                </a:lnTo>
                <a:lnTo>
                  <a:pt x="284066" y="812569"/>
                </a:lnTo>
                <a:lnTo>
                  <a:pt x="284066" y="751847"/>
                </a:lnTo>
                <a:lnTo>
                  <a:pt x="311748" y="751847"/>
                </a:lnTo>
                <a:cubicBezTo>
                  <a:pt x="332137" y="751847"/>
                  <a:pt x="347299" y="747196"/>
                  <a:pt x="357233" y="737895"/>
                </a:cubicBezTo>
                <a:cubicBezTo>
                  <a:pt x="367168" y="728593"/>
                  <a:pt x="372135" y="715682"/>
                  <a:pt x="372135" y="699162"/>
                </a:cubicBezTo>
                <a:cubicBezTo>
                  <a:pt x="372135" y="683089"/>
                  <a:pt x="367577" y="670699"/>
                  <a:pt x="358461" y="661992"/>
                </a:cubicBezTo>
                <a:cubicBezTo>
                  <a:pt x="349345" y="653286"/>
                  <a:pt x="335635" y="648933"/>
                  <a:pt x="317329" y="648933"/>
                </a:cubicBezTo>
                <a:close/>
                <a:moveTo>
                  <a:pt x="131331" y="646142"/>
                </a:moveTo>
                <a:cubicBezTo>
                  <a:pt x="104021" y="646142"/>
                  <a:pt x="83017" y="653435"/>
                  <a:pt x="68321" y="668020"/>
                </a:cubicBezTo>
                <a:cubicBezTo>
                  <a:pt x="53624" y="682605"/>
                  <a:pt x="46275" y="703143"/>
                  <a:pt x="46275" y="729635"/>
                </a:cubicBezTo>
                <a:cubicBezTo>
                  <a:pt x="46275" y="757242"/>
                  <a:pt x="53549" y="778432"/>
                  <a:pt x="68097" y="793203"/>
                </a:cubicBezTo>
                <a:cubicBezTo>
                  <a:pt x="82645" y="807974"/>
                  <a:pt x="103053" y="815360"/>
                  <a:pt x="129322" y="815360"/>
                </a:cubicBezTo>
                <a:cubicBezTo>
                  <a:pt x="152985" y="815360"/>
                  <a:pt x="171161" y="810690"/>
                  <a:pt x="183848" y="801351"/>
                </a:cubicBezTo>
                <a:cubicBezTo>
                  <a:pt x="196536" y="792012"/>
                  <a:pt x="205410" y="779901"/>
                  <a:pt x="210470" y="765019"/>
                </a:cubicBezTo>
                <a:lnTo>
                  <a:pt x="162919" y="752182"/>
                </a:lnTo>
                <a:cubicBezTo>
                  <a:pt x="158306" y="769000"/>
                  <a:pt x="147702" y="777408"/>
                  <a:pt x="131107" y="777408"/>
                </a:cubicBezTo>
                <a:cubicBezTo>
                  <a:pt x="111760" y="777408"/>
                  <a:pt x="100709" y="766953"/>
                  <a:pt x="97956" y="746043"/>
                </a:cubicBezTo>
                <a:lnTo>
                  <a:pt x="147293" y="746043"/>
                </a:lnTo>
                <a:lnTo>
                  <a:pt x="147293" y="715682"/>
                </a:lnTo>
                <a:lnTo>
                  <a:pt x="97733" y="715682"/>
                </a:lnTo>
                <a:cubicBezTo>
                  <a:pt x="100933" y="694623"/>
                  <a:pt x="112132" y="684093"/>
                  <a:pt x="131331" y="684093"/>
                </a:cubicBezTo>
                <a:cubicBezTo>
                  <a:pt x="146288" y="684093"/>
                  <a:pt x="156259" y="690939"/>
                  <a:pt x="161245" y="704632"/>
                </a:cubicBezTo>
                <a:lnTo>
                  <a:pt x="206787" y="687330"/>
                </a:lnTo>
                <a:cubicBezTo>
                  <a:pt x="193243" y="659871"/>
                  <a:pt x="168091" y="646142"/>
                  <a:pt x="131331" y="646142"/>
                </a:cubicBezTo>
                <a:close/>
                <a:moveTo>
                  <a:pt x="182174" y="134714"/>
                </a:moveTo>
                <a:lnTo>
                  <a:pt x="275727" y="134714"/>
                </a:lnTo>
                <a:lnTo>
                  <a:pt x="275727" y="250536"/>
                </a:lnTo>
                <a:lnTo>
                  <a:pt x="228950" y="279492"/>
                </a:lnTo>
                <a:lnTo>
                  <a:pt x="182174" y="250536"/>
                </a:lnTo>
                <a:close/>
                <a:moveTo>
                  <a:pt x="233577" y="41770"/>
                </a:moveTo>
                <a:lnTo>
                  <a:pt x="190664" y="84682"/>
                </a:lnTo>
                <a:lnTo>
                  <a:pt x="114512" y="84682"/>
                </a:lnTo>
                <a:lnTo>
                  <a:pt x="114512" y="160835"/>
                </a:lnTo>
                <a:lnTo>
                  <a:pt x="71629" y="203716"/>
                </a:lnTo>
                <a:lnTo>
                  <a:pt x="114512" y="246598"/>
                </a:lnTo>
                <a:lnTo>
                  <a:pt x="114512" y="313708"/>
                </a:lnTo>
                <a:lnTo>
                  <a:pt x="181624" y="313709"/>
                </a:lnTo>
                <a:lnTo>
                  <a:pt x="233577" y="365663"/>
                </a:lnTo>
                <a:lnTo>
                  <a:pt x="285530" y="313709"/>
                </a:lnTo>
                <a:lnTo>
                  <a:pt x="343540" y="313709"/>
                </a:lnTo>
                <a:lnTo>
                  <a:pt x="343540" y="255700"/>
                </a:lnTo>
                <a:lnTo>
                  <a:pt x="395523" y="203716"/>
                </a:lnTo>
                <a:lnTo>
                  <a:pt x="343540" y="151733"/>
                </a:lnTo>
                <a:lnTo>
                  <a:pt x="343538" y="84682"/>
                </a:lnTo>
                <a:lnTo>
                  <a:pt x="276488" y="84682"/>
                </a:lnTo>
                <a:close/>
                <a:moveTo>
                  <a:pt x="0" y="5863"/>
                </a:moveTo>
                <a:lnTo>
                  <a:pt x="455068" y="5863"/>
                </a:lnTo>
                <a:lnTo>
                  <a:pt x="455068" y="342922"/>
                </a:lnTo>
                <a:lnTo>
                  <a:pt x="783778" y="342922"/>
                </a:lnTo>
                <a:lnTo>
                  <a:pt x="783778" y="1115390"/>
                </a:lnTo>
                <a:lnTo>
                  <a:pt x="0" y="1115390"/>
                </a:lnTo>
                <a:close/>
                <a:moveTo>
                  <a:pt x="494382" y="0"/>
                </a:moveTo>
                <a:lnTo>
                  <a:pt x="787542" y="305978"/>
                </a:lnTo>
                <a:lnTo>
                  <a:pt x="494382" y="305978"/>
                </a:lnTo>
                <a:close/>
              </a:path>
            </a:pathLst>
          </a:custGeom>
          <a:solidFill>
            <a:srgbClr val="182947"/>
          </a:solidFill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10"/>
          <p:cNvSpPr txBox="1"/>
          <p:nvPr/>
        </p:nvSpPr>
        <p:spPr>
          <a:xfrm>
            <a:off x="6001504" y="2573713"/>
            <a:ext cx="3011883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внесли відомості до ЄРДР</a:t>
            </a:r>
            <a:endParaRPr sz="1050"/>
          </a:p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за матеріалами ПОГ</a:t>
            </a:r>
            <a:endParaRPr sz="1050"/>
          </a:p>
          <a:p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1" name="Google Shape;271;p10"/>
          <p:cNvCxnSpPr/>
          <p:nvPr/>
        </p:nvCxnSpPr>
        <p:spPr>
          <a:xfrm flipH="1">
            <a:off x="5807188" y="2429767"/>
            <a:ext cx="12249" cy="3215126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72" name="Google Shape;272;p10"/>
          <p:cNvSpPr txBox="1"/>
          <p:nvPr/>
        </p:nvSpPr>
        <p:spPr>
          <a:xfrm>
            <a:off x="6001501" y="1293033"/>
            <a:ext cx="146587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2021 рік</a:t>
            </a:r>
            <a:endParaRPr sz="2100" b="1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3" name="Google Shape;273;p10"/>
          <p:cNvSpPr txBox="1"/>
          <p:nvPr/>
        </p:nvSpPr>
        <p:spPr>
          <a:xfrm>
            <a:off x="4427054" y="3301601"/>
            <a:ext cx="357300" cy="48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700" b="1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endParaRPr sz="2700" b="1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4" name="Google Shape;274;p10"/>
          <p:cNvSpPr txBox="1"/>
          <p:nvPr/>
        </p:nvSpPr>
        <p:spPr>
          <a:xfrm>
            <a:off x="4437306" y="4219411"/>
            <a:ext cx="357300" cy="48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700" b="1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endParaRPr sz="2700" b="1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5" name="Google Shape;275;p10"/>
          <p:cNvSpPr txBox="1"/>
          <p:nvPr/>
        </p:nvSpPr>
        <p:spPr>
          <a:xfrm>
            <a:off x="4383863" y="5272483"/>
            <a:ext cx="600975" cy="48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700" b="1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12</a:t>
            </a:r>
            <a:endParaRPr sz="2700" b="1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76" name="Google Shape;276;p10"/>
          <p:cNvSpPr txBox="1"/>
          <p:nvPr/>
        </p:nvSpPr>
        <p:spPr>
          <a:xfrm>
            <a:off x="7265401" y="4814587"/>
            <a:ext cx="760275" cy="76171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16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Google Shape;28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283"/>
            <a:ext cx="9144002" cy="514343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283" name="Google Shape;283;p11"/>
          <p:cNvSpPr txBox="1"/>
          <p:nvPr/>
        </p:nvSpPr>
        <p:spPr>
          <a:xfrm>
            <a:off x="254644" y="1051315"/>
            <a:ext cx="7390800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РОЗКРИТІ КРИМІНАЛЬНІ ПРАВОПОРУШЕННЯ за 2021 рік</a:t>
            </a:r>
            <a:endParaRPr sz="1050"/>
          </a:p>
          <a:p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84" name="Google Shape;284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1736" y="2291728"/>
            <a:ext cx="643967" cy="566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2604" y="3241281"/>
            <a:ext cx="644413" cy="664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125553" y="2309649"/>
            <a:ext cx="613746" cy="64535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1"/>
          <p:cNvSpPr txBox="1"/>
          <p:nvPr/>
        </p:nvSpPr>
        <p:spPr>
          <a:xfrm>
            <a:off x="1014006" y="2401928"/>
            <a:ext cx="1139976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Крадіжка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8" name="Google Shape;288;p11"/>
          <p:cNvSpPr txBox="1"/>
          <p:nvPr/>
        </p:nvSpPr>
        <p:spPr>
          <a:xfrm>
            <a:off x="1030668" y="3418520"/>
            <a:ext cx="882694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Грабіж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89" name="Google Shape;289;p11"/>
          <p:cNvSpPr txBox="1"/>
          <p:nvPr/>
        </p:nvSpPr>
        <p:spPr>
          <a:xfrm>
            <a:off x="1034374" y="4381957"/>
            <a:ext cx="849031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Розбій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82604" y="4130959"/>
            <a:ext cx="751771" cy="751771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1"/>
          <p:cNvSpPr txBox="1"/>
          <p:nvPr/>
        </p:nvSpPr>
        <p:spPr>
          <a:xfrm>
            <a:off x="2500820" y="2404318"/>
            <a:ext cx="11171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      9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2" name="Google Shape;292;p11"/>
          <p:cNvSpPr txBox="1"/>
          <p:nvPr/>
        </p:nvSpPr>
        <p:spPr>
          <a:xfrm>
            <a:off x="2498237" y="3418519"/>
            <a:ext cx="11171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      2 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93" name="Google Shape;293;p11"/>
          <p:cNvSpPr txBox="1"/>
          <p:nvPr/>
        </p:nvSpPr>
        <p:spPr>
          <a:xfrm>
            <a:off x="2498237" y="4427008"/>
            <a:ext cx="11171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       1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94" name="Google Shape;294;p11"/>
          <p:cNvCxnSpPr/>
          <p:nvPr/>
        </p:nvCxnSpPr>
        <p:spPr>
          <a:xfrm>
            <a:off x="3916570" y="2309648"/>
            <a:ext cx="224" cy="3403854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95" name="Google Shape;295;p1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125553" y="3614185"/>
            <a:ext cx="613746" cy="600029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11"/>
          <p:cNvSpPr txBox="1"/>
          <p:nvPr/>
        </p:nvSpPr>
        <p:spPr>
          <a:xfrm>
            <a:off x="7337235" y="4011574"/>
            <a:ext cx="138548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7" name="Google Shape;297;p11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158738" y="4826580"/>
            <a:ext cx="636132" cy="636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54641" y="5175805"/>
            <a:ext cx="584389" cy="5843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4300" y="857250"/>
            <a:ext cx="9198302" cy="5142582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13"/>
          <p:cNvSpPr/>
          <p:nvPr/>
        </p:nvSpPr>
        <p:spPr>
          <a:xfrm>
            <a:off x="719025" y="1294108"/>
            <a:ext cx="6184800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Охорона публічної безпеки та порядку під час проведення масових заходів 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05" name="Google Shape;305;p13"/>
          <p:cNvPicPr preferRelativeResize="0"/>
          <p:nvPr/>
        </p:nvPicPr>
        <p:blipFill rotWithShape="1">
          <a:blip r:embed="rId4">
            <a:alphaModFix/>
          </a:blip>
          <a:srcRect l="5583" t="2410" r="14652"/>
          <a:stretch/>
        </p:blipFill>
        <p:spPr>
          <a:xfrm>
            <a:off x="-54300" y="2071913"/>
            <a:ext cx="4043362" cy="3927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89064" y="2072832"/>
            <a:ext cx="5154938" cy="3927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857280"/>
            <a:ext cx="9144055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4"/>
          <p:cNvSpPr/>
          <p:nvPr/>
        </p:nvSpPr>
        <p:spPr>
          <a:xfrm>
            <a:off x="630413" y="1022772"/>
            <a:ext cx="6558975" cy="1038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buClr>
                <a:schemeClr val="dk1"/>
              </a:buClr>
            </a:pPr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Охорона публічної безпеки та порядку під час проведення масових заходів </a:t>
            </a:r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13" name="Google Shape;313;p14"/>
          <p:cNvPicPr preferRelativeResize="0"/>
          <p:nvPr/>
        </p:nvPicPr>
        <p:blipFill rotWithShape="1">
          <a:blip r:embed="rId4">
            <a:alphaModFix/>
          </a:blip>
          <a:srcRect l="2657" t="7966" r="9937" b="4298"/>
          <a:stretch/>
        </p:blipFill>
        <p:spPr>
          <a:xfrm>
            <a:off x="0" y="2057400"/>
            <a:ext cx="4137826" cy="394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14"/>
          <p:cNvPicPr preferRelativeResize="0"/>
          <p:nvPr/>
        </p:nvPicPr>
        <p:blipFill rotWithShape="1">
          <a:blip r:embed="rId5">
            <a:alphaModFix/>
          </a:blip>
          <a:srcRect t="8583" r="12556"/>
          <a:stretch/>
        </p:blipFill>
        <p:spPr>
          <a:xfrm>
            <a:off x="4094383" y="2057401"/>
            <a:ext cx="2573456" cy="394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4"/>
          <p:cNvPicPr preferRelativeResize="0"/>
          <p:nvPr/>
        </p:nvPicPr>
        <p:blipFill rotWithShape="1">
          <a:blip r:embed="rId6">
            <a:alphaModFix/>
          </a:blip>
          <a:srcRect l="4040" t="20372" r="18697" b="17174"/>
          <a:stretch/>
        </p:blipFill>
        <p:spPr>
          <a:xfrm>
            <a:off x="6624394" y="2057401"/>
            <a:ext cx="2519606" cy="3943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9" y="857261"/>
            <a:ext cx="9144056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15"/>
          <p:cNvSpPr/>
          <p:nvPr/>
        </p:nvSpPr>
        <p:spPr>
          <a:xfrm>
            <a:off x="1770713" y="1261690"/>
            <a:ext cx="457200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Патрулювання території громади 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22" name="Google Shape;322;p15"/>
          <p:cNvPicPr preferRelativeResize="0"/>
          <p:nvPr/>
        </p:nvPicPr>
        <p:blipFill rotWithShape="1">
          <a:blip r:embed="rId4">
            <a:alphaModFix/>
          </a:blip>
          <a:srcRect t="19759" b="12709"/>
          <a:stretch/>
        </p:blipFill>
        <p:spPr>
          <a:xfrm>
            <a:off x="1" y="2122669"/>
            <a:ext cx="4247474" cy="3878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15"/>
          <p:cNvPicPr preferRelativeResize="0"/>
          <p:nvPr/>
        </p:nvPicPr>
        <p:blipFill rotWithShape="1">
          <a:blip r:embed="rId5">
            <a:alphaModFix/>
          </a:blip>
          <a:srcRect t="15701" b="10925"/>
          <a:stretch/>
        </p:blipFill>
        <p:spPr>
          <a:xfrm>
            <a:off x="6690957" y="2122670"/>
            <a:ext cx="2453044" cy="3878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15"/>
          <p:cNvPicPr preferRelativeResize="0"/>
          <p:nvPr/>
        </p:nvPicPr>
        <p:blipFill rotWithShape="1">
          <a:blip r:embed="rId6">
            <a:alphaModFix/>
          </a:blip>
          <a:srcRect l="13966" t="14588" r="29581"/>
          <a:stretch/>
        </p:blipFill>
        <p:spPr>
          <a:xfrm>
            <a:off x="4247476" y="2122651"/>
            <a:ext cx="2443481" cy="3878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775" y="857269"/>
            <a:ext cx="9191777" cy="5143463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16"/>
          <p:cNvSpPr/>
          <p:nvPr/>
        </p:nvSpPr>
        <p:spPr>
          <a:xfrm>
            <a:off x="1857601" y="1261690"/>
            <a:ext cx="4572000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Виступи у навчальних закладах ОТГ 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31" name="Google Shape;331;p16"/>
          <p:cNvPicPr preferRelativeResize="0"/>
          <p:nvPr/>
        </p:nvPicPr>
        <p:blipFill rotWithShape="1">
          <a:blip r:embed="rId4">
            <a:alphaModFix/>
          </a:blip>
          <a:srcRect l="3888" t="11801" r="20450"/>
          <a:stretch/>
        </p:blipFill>
        <p:spPr>
          <a:xfrm>
            <a:off x="-47775" y="2112413"/>
            <a:ext cx="4237988" cy="3888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90212" y="2112414"/>
            <a:ext cx="4953788" cy="3888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g10e9dae9bb0_0_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775" y="857269"/>
            <a:ext cx="9191777" cy="5143463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g10e9dae9bb0_0_20"/>
          <p:cNvSpPr/>
          <p:nvPr/>
        </p:nvSpPr>
        <p:spPr>
          <a:xfrm>
            <a:off x="1857601" y="1261690"/>
            <a:ext cx="45720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Виступи у навчальних закладах ОТГ 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40" name="Google Shape;340;g10e9dae9bb0_0_20"/>
          <p:cNvPicPr preferRelativeResize="0"/>
          <p:nvPr/>
        </p:nvPicPr>
        <p:blipFill rotWithShape="1">
          <a:blip r:embed="rId4">
            <a:alphaModFix/>
          </a:blip>
          <a:srcRect l="15490" t="7820" b="16986"/>
          <a:stretch/>
        </p:blipFill>
        <p:spPr>
          <a:xfrm>
            <a:off x="-47775" y="2088544"/>
            <a:ext cx="4373645" cy="3912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g10e9dae9bb0_0_20"/>
          <p:cNvPicPr preferRelativeResize="0"/>
          <p:nvPr/>
        </p:nvPicPr>
        <p:blipFill rotWithShape="1">
          <a:blip r:embed="rId5">
            <a:alphaModFix/>
          </a:blip>
          <a:srcRect l="2107" t="17627" r="2107"/>
          <a:stretch/>
        </p:blipFill>
        <p:spPr>
          <a:xfrm>
            <a:off x="4325869" y="2088564"/>
            <a:ext cx="4818132" cy="3912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g10e9dae9bb0_0_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775" y="857269"/>
            <a:ext cx="9191777" cy="5143463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g10e9dae9bb0_0_28"/>
          <p:cNvSpPr/>
          <p:nvPr/>
        </p:nvSpPr>
        <p:spPr>
          <a:xfrm>
            <a:off x="1126275" y="943163"/>
            <a:ext cx="5698350" cy="1002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Здійснення заходів щодо недопущення поширенню гострої респіраторної хвороби COVID-19 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49" name="Google Shape;349;g10e9dae9bb0_0_28"/>
          <p:cNvPicPr preferRelativeResize="0"/>
          <p:nvPr/>
        </p:nvPicPr>
        <p:blipFill rotWithShape="1">
          <a:blip r:embed="rId4">
            <a:alphaModFix/>
          </a:blip>
          <a:srcRect l="9083" t="17711" r="5460" b="1192"/>
          <a:stretch/>
        </p:blipFill>
        <p:spPr>
          <a:xfrm>
            <a:off x="-47775" y="2107631"/>
            <a:ext cx="4697268" cy="389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g10e9dae9bb0_0_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9494" y="2107632"/>
            <a:ext cx="4494506" cy="3893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" y="858194"/>
            <a:ext cx="9144002" cy="5142557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12"/>
          <p:cNvSpPr/>
          <p:nvPr/>
        </p:nvSpPr>
        <p:spPr>
          <a:xfrm>
            <a:off x="644138" y="1042990"/>
            <a:ext cx="6699600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Співпраця з благоустроєм Бучанської ОТГ щодо запобігання стихійної торгівлі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58" name="Google Shape;358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" y="2114550"/>
            <a:ext cx="4368357" cy="388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68356" y="2114550"/>
            <a:ext cx="4765518" cy="388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g10e9dae9bb0_0_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775" y="857269"/>
            <a:ext cx="9191777" cy="5143463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g10e9dae9bb0_0_37"/>
          <p:cNvSpPr/>
          <p:nvPr/>
        </p:nvSpPr>
        <p:spPr>
          <a:xfrm>
            <a:off x="229069" y="1286775"/>
            <a:ext cx="7683750" cy="4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Проведення спільних рейдів з працівниками благоустрою 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67" name="Google Shape;367;g10e9dae9bb0_0_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85976" y="2098070"/>
            <a:ext cx="2558024" cy="3902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g10e9dae9bb0_0_37"/>
          <p:cNvPicPr preferRelativeResize="0"/>
          <p:nvPr/>
        </p:nvPicPr>
        <p:blipFill rotWithShape="1">
          <a:blip r:embed="rId5">
            <a:alphaModFix/>
          </a:blip>
          <a:srcRect l="17671" r="22687"/>
          <a:stretch/>
        </p:blipFill>
        <p:spPr>
          <a:xfrm>
            <a:off x="-47775" y="2031262"/>
            <a:ext cx="2588568" cy="3969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g10e9dae9bb0_0_37"/>
          <p:cNvPicPr preferRelativeResize="0"/>
          <p:nvPr/>
        </p:nvPicPr>
        <p:blipFill rotWithShape="1">
          <a:blip r:embed="rId6">
            <a:alphaModFix/>
          </a:blip>
          <a:srcRect l="14913" r="17696"/>
          <a:stretch/>
        </p:blipFill>
        <p:spPr>
          <a:xfrm>
            <a:off x="2540800" y="2098070"/>
            <a:ext cx="4045176" cy="3902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26020" y="813043"/>
            <a:ext cx="9194009" cy="514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30047" y="2579408"/>
            <a:ext cx="565151" cy="565151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"/>
          <p:cNvSpPr txBox="1"/>
          <p:nvPr/>
        </p:nvSpPr>
        <p:spPr>
          <a:xfrm>
            <a:off x="2446824" y="2665774"/>
            <a:ext cx="371159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Кількість населених пунктів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0" name="Google Shape;100;p2"/>
          <p:cNvSpPr txBox="1"/>
          <p:nvPr/>
        </p:nvSpPr>
        <p:spPr>
          <a:xfrm>
            <a:off x="6671986" y="2665774"/>
            <a:ext cx="5834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13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01" name="Google Shape;101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808089" y="3631519"/>
            <a:ext cx="609068" cy="568106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 txBox="1"/>
          <p:nvPr/>
        </p:nvSpPr>
        <p:spPr>
          <a:xfrm>
            <a:off x="2491164" y="3719363"/>
            <a:ext cx="2677656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Кількість населення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3" name="Google Shape;103;p2"/>
          <p:cNvSpPr txBox="1"/>
          <p:nvPr/>
        </p:nvSpPr>
        <p:spPr>
          <a:xfrm>
            <a:off x="6671982" y="3719362"/>
            <a:ext cx="142875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25 тисяч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2491165" y="4604888"/>
            <a:ext cx="2915702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Кількість ПОГ, </a:t>
            </a:r>
            <a:endParaRPr sz="1050"/>
          </a:p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які обслуговують ОТГ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05" name="Google Shape;105;p2"/>
          <p:cNvSpPr/>
          <p:nvPr/>
        </p:nvSpPr>
        <p:spPr>
          <a:xfrm>
            <a:off x="1852006" y="4680102"/>
            <a:ext cx="565151" cy="565151"/>
          </a:xfrm>
          <a:prstGeom prst="ellipse">
            <a:avLst/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endParaRPr sz="135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 txBox="1"/>
          <p:nvPr/>
        </p:nvSpPr>
        <p:spPr>
          <a:xfrm>
            <a:off x="6671986" y="4766469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3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07" name="Google Shape;107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26013" y="4754111"/>
            <a:ext cx="417132" cy="41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"/>
          <p:cNvSpPr txBox="1"/>
          <p:nvPr/>
        </p:nvSpPr>
        <p:spPr>
          <a:xfrm>
            <a:off x="1872608" y="1259229"/>
            <a:ext cx="41528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Бучанська ОТГ</a:t>
            </a:r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109" name="Google Shape;109;p2"/>
          <p:cNvCxnSpPr/>
          <p:nvPr/>
        </p:nvCxnSpPr>
        <p:spPr>
          <a:xfrm>
            <a:off x="6353588" y="2579408"/>
            <a:ext cx="0" cy="2715593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g10e9dae9bb0_0_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" y="857261"/>
            <a:ext cx="9144056" cy="514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g10e9dae9bb0_0_46"/>
          <p:cNvPicPr preferRelativeResize="0"/>
          <p:nvPr/>
        </p:nvPicPr>
        <p:blipFill rotWithShape="1">
          <a:blip r:embed="rId4">
            <a:alphaModFix/>
          </a:blip>
          <a:srcRect l="8209" r="7416"/>
          <a:stretch/>
        </p:blipFill>
        <p:spPr>
          <a:xfrm>
            <a:off x="-19" y="2107631"/>
            <a:ext cx="4677020" cy="389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g10e9dae9bb0_0_46"/>
          <p:cNvPicPr preferRelativeResize="0"/>
          <p:nvPr/>
        </p:nvPicPr>
        <p:blipFill rotWithShape="1">
          <a:blip r:embed="rId5">
            <a:alphaModFix/>
          </a:blip>
          <a:srcRect r="14958"/>
          <a:stretch/>
        </p:blipFill>
        <p:spPr>
          <a:xfrm>
            <a:off x="4677000" y="2107631"/>
            <a:ext cx="4467000" cy="38931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g10e9dae9bb0_0_46"/>
          <p:cNvSpPr/>
          <p:nvPr/>
        </p:nvSpPr>
        <p:spPr>
          <a:xfrm>
            <a:off x="1021294" y="1153145"/>
            <a:ext cx="6318900" cy="744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Зустрічі з мешканцями громади та обговорення проблемних питань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Google Shape;384;g10e9dae9bb0_0_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" y="857261"/>
            <a:ext cx="9144056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g10e9dae9bb0_0_57"/>
          <p:cNvSpPr/>
          <p:nvPr/>
        </p:nvSpPr>
        <p:spPr>
          <a:xfrm>
            <a:off x="276806" y="1153145"/>
            <a:ext cx="7063425" cy="744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Знайдено та доставлено додому безвісти зниклу людину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86" name="Google Shape;386;g10e9dae9bb0_0_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117176"/>
            <a:ext cx="3130726" cy="3883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g10e9dae9bb0_0_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0726" y="2117176"/>
            <a:ext cx="3100613" cy="3883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g10e9dae9bb0_0_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31338" y="2117176"/>
            <a:ext cx="2912663" cy="3883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g10e9dae9bb0_0_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" y="857261"/>
            <a:ext cx="9144056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g10e9dae9bb0_0_70"/>
          <p:cNvSpPr/>
          <p:nvPr/>
        </p:nvSpPr>
        <p:spPr>
          <a:xfrm>
            <a:off x="563156" y="1277231"/>
            <a:ext cx="7063425" cy="744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>
              <a:buSzPts val="1100"/>
            </a:pPr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Виявлено та вилучено наркотичні речовини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96" name="Google Shape;396;g10e9dae9bb0_0_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4664" y="2107632"/>
            <a:ext cx="3369338" cy="389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g10e9dae9bb0_0_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9" y="2107631"/>
            <a:ext cx="2596219" cy="389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8" name="Google Shape;398;g10e9dae9bb0_0_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79251" y="2107632"/>
            <a:ext cx="3195413" cy="3893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g10e9dae9bb0_0_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" y="857261"/>
            <a:ext cx="9144056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g10e9dae9bb0_0_10"/>
          <p:cNvSpPr/>
          <p:nvPr/>
        </p:nvSpPr>
        <p:spPr>
          <a:xfrm>
            <a:off x="1660838" y="1099087"/>
            <a:ext cx="4788000" cy="683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Відвідування сімей, що опинились у складних життєвих обставинах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06" name="Google Shape;406;g10e9dae9bb0_0_10"/>
          <p:cNvPicPr preferRelativeResize="0"/>
          <p:nvPr/>
        </p:nvPicPr>
        <p:blipFill rotWithShape="1">
          <a:blip r:embed="rId4">
            <a:alphaModFix/>
          </a:blip>
          <a:srcRect l="1468" t="20464"/>
          <a:stretch/>
        </p:blipFill>
        <p:spPr>
          <a:xfrm>
            <a:off x="2" y="2117176"/>
            <a:ext cx="3273899" cy="3883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g10e9dae9bb0_0_10"/>
          <p:cNvPicPr preferRelativeResize="0"/>
          <p:nvPr/>
        </p:nvPicPr>
        <p:blipFill rotWithShape="1">
          <a:blip r:embed="rId5">
            <a:alphaModFix/>
          </a:blip>
          <a:srcRect l="15126" t="19370" r="9916" b="2333"/>
          <a:stretch/>
        </p:blipFill>
        <p:spPr>
          <a:xfrm>
            <a:off x="6080101" y="2117194"/>
            <a:ext cx="3063901" cy="3883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g10e9dae9bb0_0_10"/>
          <p:cNvPicPr preferRelativeResize="0"/>
          <p:nvPr/>
        </p:nvPicPr>
        <p:blipFill rotWithShape="1">
          <a:blip r:embed="rId6">
            <a:alphaModFix/>
          </a:blip>
          <a:srcRect t="9649" r="20578"/>
          <a:stretch/>
        </p:blipFill>
        <p:spPr>
          <a:xfrm>
            <a:off x="3273900" y="2117176"/>
            <a:ext cx="2806200" cy="3883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g10eb6df0a9e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9" y="857261"/>
            <a:ext cx="9144056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g10eb6df0a9e_0_0"/>
          <p:cNvSpPr/>
          <p:nvPr/>
        </p:nvSpPr>
        <p:spPr>
          <a:xfrm>
            <a:off x="1660838" y="1099087"/>
            <a:ext cx="4788000" cy="683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ctr"/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План на 2022 рік</a:t>
            </a:r>
            <a:endParaRPr sz="21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416" name="Google Shape;416;g10eb6df0a9e_0_0"/>
          <p:cNvSpPr/>
          <p:nvPr/>
        </p:nvSpPr>
        <p:spPr>
          <a:xfrm>
            <a:off x="194138" y="2495081"/>
            <a:ext cx="8583525" cy="2781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342892" indent="-304793">
              <a:buClr>
                <a:schemeClr val="dk1"/>
              </a:buClr>
              <a:buSzPts val="2800"/>
              <a:buFont typeface="Proxima Nova"/>
              <a:buChar char="●"/>
            </a:pPr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Встановлення повноцінного відеоспостереження на території громади з доступом для офіцерів громади.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892" indent="-304793">
              <a:buClr>
                <a:schemeClr val="dk1"/>
              </a:buClr>
              <a:buSzPts val="2800"/>
              <a:buFont typeface="Proxima Nova"/>
              <a:buChar char="●"/>
            </a:pPr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Залучення громадських формувань до спільних патрулювань.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892" indent="-304793">
              <a:buClr>
                <a:schemeClr val="dk1"/>
              </a:buClr>
              <a:buSzPts val="2800"/>
              <a:buFont typeface="Proxima Nova"/>
              <a:buChar char="●"/>
            </a:pPr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Вирішення питання щодо облаштування службового авто спецсигналами для поліпшення роботи в напрямку безпеки дорожнього руху.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342892" indent="-304793">
              <a:buClr>
                <a:schemeClr val="dk1"/>
              </a:buClr>
              <a:buSzPts val="2800"/>
              <a:buFont typeface="Proxima Nova"/>
              <a:buChar char="●"/>
            </a:pPr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Збільшення штату офіцерів громади з метою покращення надання поліцейських послуг.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857280"/>
            <a:ext cx="9144055" cy="514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" y="857288"/>
            <a:ext cx="9144057" cy="5143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250"/>
            <a:ext cx="9144055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"/>
          <p:cNvSpPr txBox="1"/>
          <p:nvPr/>
        </p:nvSpPr>
        <p:spPr>
          <a:xfrm>
            <a:off x="1244663" y="1221337"/>
            <a:ext cx="580590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РЕЗУЛЬТАТИ ДІЯЛЬНОСТІ ПОГ ЗА 2021 РІК</a:t>
            </a:r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17" name="Google Shape;117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5646" y="2414777"/>
            <a:ext cx="678657" cy="678657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"/>
          <p:cNvSpPr txBox="1"/>
          <p:nvPr/>
        </p:nvSpPr>
        <p:spPr>
          <a:xfrm>
            <a:off x="2571315" y="2579386"/>
            <a:ext cx="3332884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Виступи перед громадою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6709612" y="2568670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26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20" name="Google Shape;120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71397" y="3443486"/>
            <a:ext cx="787155" cy="78715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3"/>
          <p:cNvSpPr txBox="1"/>
          <p:nvPr/>
        </p:nvSpPr>
        <p:spPr>
          <a:xfrm>
            <a:off x="2571315" y="3481195"/>
            <a:ext cx="3045545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Профілактичні бесіди</a:t>
            </a:r>
            <a:endParaRPr sz="1050"/>
          </a:p>
          <a:p>
            <a:r>
              <a:rPr lang="uk-UA" sz="21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у навчальних закладах</a:t>
            </a:r>
            <a:endParaRPr sz="21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2" name="Google Shape;122;p3"/>
          <p:cNvSpPr txBox="1"/>
          <p:nvPr/>
        </p:nvSpPr>
        <p:spPr>
          <a:xfrm>
            <a:off x="6709610" y="3642877"/>
            <a:ext cx="5834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14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123" name="Google Shape;123;p3"/>
          <p:cNvCxnSpPr/>
          <p:nvPr/>
        </p:nvCxnSpPr>
        <p:spPr>
          <a:xfrm>
            <a:off x="6264136" y="2555390"/>
            <a:ext cx="0" cy="2715593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47813" y="857269"/>
            <a:ext cx="9145613" cy="514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94117" y="2571751"/>
            <a:ext cx="472133" cy="472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30703" y="2571751"/>
            <a:ext cx="456555" cy="45655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4"/>
          <p:cNvSpPr txBox="1"/>
          <p:nvPr/>
        </p:nvSpPr>
        <p:spPr>
          <a:xfrm>
            <a:off x="596705" y="3101122"/>
            <a:ext cx="327510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Обслуговувано викликів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3" name="Google Shape;133;p4"/>
          <p:cNvSpPr txBox="1"/>
          <p:nvPr/>
        </p:nvSpPr>
        <p:spPr>
          <a:xfrm>
            <a:off x="5373098" y="3101122"/>
            <a:ext cx="296977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Розглянуто матеріалів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4" name="Google Shape;134;p4"/>
          <p:cNvSpPr txBox="1"/>
          <p:nvPr/>
        </p:nvSpPr>
        <p:spPr>
          <a:xfrm>
            <a:off x="1878919" y="3988594"/>
            <a:ext cx="1368450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61</a:t>
            </a:r>
            <a:endParaRPr sz="45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5" name="Google Shape;135;p4"/>
          <p:cNvSpPr txBox="1"/>
          <p:nvPr/>
        </p:nvSpPr>
        <p:spPr>
          <a:xfrm>
            <a:off x="389120" y="1141744"/>
            <a:ext cx="5388525" cy="71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РЕЗУЛЬТАТИ ДІЯЛЬНОСТІ ПОГ за 2021 рік</a:t>
            </a:r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36" name="Google Shape;136;p4"/>
          <p:cNvSpPr txBox="1"/>
          <p:nvPr/>
        </p:nvSpPr>
        <p:spPr>
          <a:xfrm>
            <a:off x="6306368" y="3988537"/>
            <a:ext cx="1305225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370</a:t>
            </a:r>
            <a:endParaRPr sz="45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9843"/>
            <a:ext cx="9144055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5"/>
          <p:cNvSpPr txBox="1"/>
          <p:nvPr/>
        </p:nvSpPr>
        <p:spPr>
          <a:xfrm>
            <a:off x="253992" y="1149971"/>
            <a:ext cx="4133584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АДМІНІСТРАТИВНА ПРАКТИКА</a:t>
            </a:r>
            <a:endParaRPr sz="2100">
              <a:solidFill>
                <a:schemeClr val="lt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4" name="Google Shape;144;p5"/>
          <p:cNvSpPr txBox="1"/>
          <p:nvPr/>
        </p:nvSpPr>
        <p:spPr>
          <a:xfrm>
            <a:off x="462007" y="2833477"/>
            <a:ext cx="1219325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44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5" name="Google Shape;145;p5"/>
          <p:cNvSpPr txBox="1"/>
          <p:nvPr/>
        </p:nvSpPr>
        <p:spPr>
          <a:xfrm>
            <a:off x="419302" y="2208411"/>
            <a:ext cx="3802964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у сфері громадської безпеки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146" name="Google Shape;146;p5"/>
          <p:cNvCxnSpPr/>
          <p:nvPr/>
        </p:nvCxnSpPr>
        <p:spPr>
          <a:xfrm rot="10800000" flipH="1">
            <a:off x="464547" y="2622144"/>
            <a:ext cx="5184088" cy="1597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7" name="Google Shape;147;p5"/>
          <p:cNvSpPr txBox="1"/>
          <p:nvPr/>
        </p:nvSpPr>
        <p:spPr>
          <a:xfrm>
            <a:off x="452282" y="3651607"/>
            <a:ext cx="1186863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51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426541" y="4081828"/>
            <a:ext cx="1290257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152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49" name="Google Shape;149;p5"/>
          <p:cNvSpPr txBox="1"/>
          <p:nvPr/>
        </p:nvSpPr>
        <p:spPr>
          <a:xfrm>
            <a:off x="452283" y="4507549"/>
            <a:ext cx="1291460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156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0" name="Google Shape;150;p5"/>
          <p:cNvSpPr txBox="1"/>
          <p:nvPr/>
        </p:nvSpPr>
        <p:spPr>
          <a:xfrm>
            <a:off x="460098" y="5319016"/>
            <a:ext cx="1275830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173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1" name="Google Shape;151;p5"/>
          <p:cNvSpPr txBox="1"/>
          <p:nvPr/>
        </p:nvSpPr>
        <p:spPr>
          <a:xfrm>
            <a:off x="3150871" y="3638984"/>
            <a:ext cx="1430921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173-2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3147673" y="3237400"/>
            <a:ext cx="1397258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175-1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3139967" y="4040569"/>
            <a:ext cx="1280639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176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4" name="Google Shape;154;p5"/>
          <p:cNvSpPr txBox="1"/>
          <p:nvPr/>
        </p:nvSpPr>
        <p:spPr>
          <a:xfrm>
            <a:off x="3155252" y="4495529"/>
            <a:ext cx="1268617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177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5" name="Google Shape;155;p5"/>
          <p:cNvSpPr txBox="1"/>
          <p:nvPr/>
        </p:nvSpPr>
        <p:spPr>
          <a:xfrm>
            <a:off x="3147671" y="4892473"/>
            <a:ext cx="1279437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178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6" name="Google Shape;156;p5"/>
          <p:cNvSpPr txBox="1"/>
          <p:nvPr/>
        </p:nvSpPr>
        <p:spPr>
          <a:xfrm>
            <a:off x="3130387" y="5319016"/>
            <a:ext cx="1287853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184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7" name="Google Shape;157;p5"/>
          <p:cNvSpPr txBox="1"/>
          <p:nvPr/>
        </p:nvSpPr>
        <p:spPr>
          <a:xfrm>
            <a:off x="3145190" y="5676796"/>
            <a:ext cx="1279437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185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8" name="Google Shape;158;p5"/>
          <p:cNvSpPr txBox="1"/>
          <p:nvPr/>
        </p:nvSpPr>
        <p:spPr>
          <a:xfrm>
            <a:off x="1904357" y="2773180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5"/>
          <p:cNvSpPr txBox="1"/>
          <p:nvPr/>
        </p:nvSpPr>
        <p:spPr>
          <a:xfrm>
            <a:off x="1904357" y="3177763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5"/>
          <p:cNvSpPr txBox="1"/>
          <p:nvPr/>
        </p:nvSpPr>
        <p:spPr>
          <a:xfrm>
            <a:off x="1904357" y="3593199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1" name="Google Shape;161;p5"/>
          <p:cNvSpPr txBox="1"/>
          <p:nvPr/>
        </p:nvSpPr>
        <p:spPr>
          <a:xfrm>
            <a:off x="1904356" y="4016029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2" name="Google Shape;162;p5"/>
          <p:cNvSpPr txBox="1"/>
          <p:nvPr/>
        </p:nvSpPr>
        <p:spPr>
          <a:xfrm>
            <a:off x="1904356" y="4450702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3" name="Google Shape;163;p5"/>
          <p:cNvSpPr txBox="1"/>
          <p:nvPr/>
        </p:nvSpPr>
        <p:spPr>
          <a:xfrm>
            <a:off x="5065302" y="2789278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4" name="Google Shape;164;p5"/>
          <p:cNvSpPr txBox="1"/>
          <p:nvPr/>
        </p:nvSpPr>
        <p:spPr>
          <a:xfrm>
            <a:off x="1907965" y="4858906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5065301" y="3177763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5065300" y="3593199"/>
            <a:ext cx="5834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7" name="Google Shape;167;p5"/>
          <p:cNvSpPr txBox="1"/>
          <p:nvPr/>
        </p:nvSpPr>
        <p:spPr>
          <a:xfrm>
            <a:off x="5065300" y="3972994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8" name="Google Shape;168;p5"/>
          <p:cNvSpPr txBox="1"/>
          <p:nvPr/>
        </p:nvSpPr>
        <p:spPr>
          <a:xfrm>
            <a:off x="5065300" y="4410868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9" name="Google Shape;169;p5"/>
          <p:cNvSpPr txBox="1"/>
          <p:nvPr/>
        </p:nvSpPr>
        <p:spPr>
          <a:xfrm>
            <a:off x="5065299" y="4855831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6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70" name="Google Shape;17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15794" y="3088257"/>
            <a:ext cx="841611" cy="847585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5"/>
          <p:cNvSpPr txBox="1"/>
          <p:nvPr/>
        </p:nvSpPr>
        <p:spPr>
          <a:xfrm>
            <a:off x="6931959" y="4006347"/>
            <a:ext cx="1409281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ВСЬОГО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2" name="Google Shape;172;p5"/>
          <p:cNvSpPr txBox="1"/>
          <p:nvPr/>
        </p:nvSpPr>
        <p:spPr>
          <a:xfrm>
            <a:off x="6911520" y="4618411"/>
            <a:ext cx="1450157" cy="76171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23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5"/>
          <p:cNvSpPr txBox="1"/>
          <p:nvPr/>
        </p:nvSpPr>
        <p:spPr>
          <a:xfrm>
            <a:off x="461876" y="3242542"/>
            <a:ext cx="1370808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44-3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5"/>
          <p:cNvSpPr txBox="1"/>
          <p:nvPr/>
        </p:nvSpPr>
        <p:spPr>
          <a:xfrm>
            <a:off x="452284" y="4916614"/>
            <a:ext cx="1295066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160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5" name="Google Shape;175;p5"/>
          <p:cNvSpPr txBox="1"/>
          <p:nvPr/>
        </p:nvSpPr>
        <p:spPr>
          <a:xfrm>
            <a:off x="1904356" y="5258875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1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6" name="Google Shape;176;p5"/>
          <p:cNvSpPr txBox="1"/>
          <p:nvPr/>
        </p:nvSpPr>
        <p:spPr>
          <a:xfrm>
            <a:off x="3150869" y="2840362"/>
            <a:ext cx="1289055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164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7" name="Google Shape;177;p5"/>
          <p:cNvSpPr txBox="1"/>
          <p:nvPr/>
        </p:nvSpPr>
        <p:spPr>
          <a:xfrm>
            <a:off x="5065299" y="5248246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8" name="Google Shape;178;p5"/>
          <p:cNvSpPr txBox="1"/>
          <p:nvPr/>
        </p:nvSpPr>
        <p:spPr>
          <a:xfrm>
            <a:off x="5065299" y="5604589"/>
            <a:ext cx="583333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250"/>
            <a:ext cx="9144055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6"/>
          <p:cNvSpPr/>
          <p:nvPr/>
        </p:nvSpPr>
        <p:spPr>
          <a:xfrm>
            <a:off x="249504" y="1177229"/>
            <a:ext cx="4133584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АДМІНІСТРАТИВНА ПРАКТИКА</a:t>
            </a:r>
            <a:endParaRPr sz="1050"/>
          </a:p>
        </p:txBody>
      </p:sp>
      <p:sp>
        <p:nvSpPr>
          <p:cNvPr id="185" name="Google Shape;185;p6"/>
          <p:cNvSpPr/>
          <p:nvPr/>
        </p:nvSpPr>
        <p:spPr>
          <a:xfrm>
            <a:off x="2224640" y="2173945"/>
            <a:ext cx="4423326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у сфері безпеки дорожнього руху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186" name="Google Shape;186;p6"/>
          <p:cNvCxnSpPr/>
          <p:nvPr/>
        </p:nvCxnSpPr>
        <p:spPr>
          <a:xfrm rot="10800000" flipH="1">
            <a:off x="1791045" y="2601355"/>
            <a:ext cx="5184088" cy="1597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87" name="Google Shape;187;p6"/>
          <p:cNvSpPr txBox="1"/>
          <p:nvPr/>
        </p:nvSpPr>
        <p:spPr>
          <a:xfrm>
            <a:off x="971653" y="2879554"/>
            <a:ext cx="1252988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121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8" name="Google Shape;188;p6"/>
          <p:cNvSpPr txBox="1"/>
          <p:nvPr/>
        </p:nvSpPr>
        <p:spPr>
          <a:xfrm>
            <a:off x="6944297" y="2871553"/>
            <a:ext cx="1290257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122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9" name="Google Shape;189;p6"/>
          <p:cNvSpPr txBox="1"/>
          <p:nvPr/>
        </p:nvSpPr>
        <p:spPr>
          <a:xfrm>
            <a:off x="971654" y="3854926"/>
            <a:ext cx="1287853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124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6"/>
          <p:cNvSpPr txBox="1"/>
          <p:nvPr/>
        </p:nvSpPr>
        <p:spPr>
          <a:xfrm>
            <a:off x="6975132" y="3866740"/>
            <a:ext cx="1291460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126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6"/>
          <p:cNvSpPr txBox="1"/>
          <p:nvPr/>
        </p:nvSpPr>
        <p:spPr>
          <a:xfrm>
            <a:off x="934385" y="4915837"/>
            <a:ext cx="1290257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130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2" name="Google Shape;192;p6"/>
          <p:cNvSpPr txBox="1"/>
          <p:nvPr/>
        </p:nvSpPr>
        <p:spPr>
          <a:xfrm>
            <a:off x="6944296" y="4927243"/>
            <a:ext cx="1286651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35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132 КУпАП</a:t>
            </a:r>
            <a:endParaRPr sz="135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3" name="Google Shape;193;p6"/>
          <p:cNvSpPr/>
          <p:nvPr/>
        </p:nvSpPr>
        <p:spPr>
          <a:xfrm>
            <a:off x="1357636" y="3127312"/>
            <a:ext cx="3494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sz="1050"/>
          </a:p>
        </p:txBody>
      </p:sp>
      <p:sp>
        <p:nvSpPr>
          <p:cNvPr id="194" name="Google Shape;194;p6"/>
          <p:cNvSpPr/>
          <p:nvPr/>
        </p:nvSpPr>
        <p:spPr>
          <a:xfrm>
            <a:off x="1357631" y="4224132"/>
            <a:ext cx="43335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sz="1050"/>
          </a:p>
        </p:txBody>
      </p:sp>
      <p:sp>
        <p:nvSpPr>
          <p:cNvPr id="195" name="Google Shape;195;p6"/>
          <p:cNvSpPr/>
          <p:nvPr/>
        </p:nvSpPr>
        <p:spPr>
          <a:xfrm>
            <a:off x="1387258" y="5295919"/>
            <a:ext cx="3494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sz="1050"/>
          </a:p>
        </p:txBody>
      </p:sp>
      <p:sp>
        <p:nvSpPr>
          <p:cNvPr id="196" name="Google Shape;196;p6"/>
          <p:cNvSpPr/>
          <p:nvPr/>
        </p:nvSpPr>
        <p:spPr>
          <a:xfrm>
            <a:off x="7405463" y="3148557"/>
            <a:ext cx="583425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sz="1050"/>
          </a:p>
        </p:txBody>
      </p:sp>
      <p:sp>
        <p:nvSpPr>
          <p:cNvPr id="197" name="Google Shape;197;p6"/>
          <p:cNvSpPr/>
          <p:nvPr/>
        </p:nvSpPr>
        <p:spPr>
          <a:xfrm>
            <a:off x="7405463" y="4224132"/>
            <a:ext cx="43335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sz="1050"/>
          </a:p>
        </p:txBody>
      </p:sp>
      <p:sp>
        <p:nvSpPr>
          <p:cNvPr id="198" name="Google Shape;198;p6"/>
          <p:cNvSpPr/>
          <p:nvPr/>
        </p:nvSpPr>
        <p:spPr>
          <a:xfrm>
            <a:off x="7412849" y="5331337"/>
            <a:ext cx="821700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0</a:t>
            </a:r>
            <a:endParaRPr sz="1050"/>
          </a:p>
        </p:txBody>
      </p:sp>
      <p:pic>
        <p:nvPicPr>
          <p:cNvPr id="199" name="Google Shape;199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16294" y="2899741"/>
            <a:ext cx="841611" cy="847585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6"/>
          <p:cNvSpPr txBox="1"/>
          <p:nvPr/>
        </p:nvSpPr>
        <p:spPr>
          <a:xfrm>
            <a:off x="3720072" y="3831718"/>
            <a:ext cx="1409281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ВСЬОГО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1" name="Google Shape;201;p6"/>
          <p:cNvSpPr txBox="1"/>
          <p:nvPr/>
        </p:nvSpPr>
        <p:spPr>
          <a:xfrm>
            <a:off x="3916931" y="4574362"/>
            <a:ext cx="821700" cy="76171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 0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281"/>
            <a:ext cx="9144056" cy="514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8493" y="1243714"/>
            <a:ext cx="5930398" cy="562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" y="850451"/>
            <a:ext cx="9144055" cy="514347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7"/>
          <p:cNvSpPr/>
          <p:nvPr/>
        </p:nvSpPr>
        <p:spPr>
          <a:xfrm>
            <a:off x="249504" y="1177229"/>
            <a:ext cx="4133584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АДМІНІСТРАТИВНА ПРАКТИКА</a:t>
            </a:r>
            <a:endParaRPr sz="1050"/>
          </a:p>
        </p:txBody>
      </p:sp>
      <p:sp>
        <p:nvSpPr>
          <p:cNvPr id="210" name="Google Shape;210;p7"/>
          <p:cNvSpPr/>
          <p:nvPr/>
        </p:nvSpPr>
        <p:spPr>
          <a:xfrm>
            <a:off x="5043005" y="2239359"/>
            <a:ext cx="3563717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у сфері дозвільної системи</a:t>
            </a:r>
            <a:endParaRPr sz="21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11" name="Google Shape;211;p7"/>
          <p:cNvCxnSpPr/>
          <p:nvPr/>
        </p:nvCxnSpPr>
        <p:spPr>
          <a:xfrm rot="10800000" flipH="1">
            <a:off x="5078344" y="2638973"/>
            <a:ext cx="3493039" cy="1596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12" name="Google Shape;212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8533" y="3816002"/>
            <a:ext cx="808091" cy="80809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7"/>
          <p:cNvSpPr txBox="1"/>
          <p:nvPr/>
        </p:nvSpPr>
        <p:spPr>
          <a:xfrm>
            <a:off x="478533" y="3314796"/>
            <a:ext cx="3675526" cy="392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21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Перевірено власників зброї</a:t>
            </a:r>
            <a:endParaRPr sz="1050"/>
          </a:p>
        </p:txBody>
      </p:sp>
      <p:sp>
        <p:nvSpPr>
          <p:cNvPr id="214" name="Google Shape;214;p7"/>
          <p:cNvSpPr txBox="1"/>
          <p:nvPr/>
        </p:nvSpPr>
        <p:spPr>
          <a:xfrm>
            <a:off x="5025776" y="3228425"/>
            <a:ext cx="1623281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191 КУпАП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5" name="Google Shape;215;p7"/>
          <p:cNvSpPr txBox="1"/>
          <p:nvPr/>
        </p:nvSpPr>
        <p:spPr>
          <a:xfrm>
            <a:off x="5001127" y="4996981"/>
            <a:ext cx="1672574" cy="346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Ст. 192 КУпАП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7"/>
          <p:cNvSpPr txBox="1"/>
          <p:nvPr/>
        </p:nvSpPr>
        <p:spPr>
          <a:xfrm>
            <a:off x="1453600" y="3839173"/>
            <a:ext cx="1450157" cy="761717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38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857251"/>
            <a:ext cx="9187499" cy="5143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0321" y="2324364"/>
            <a:ext cx="660830" cy="660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0320" y="3118517"/>
            <a:ext cx="687423" cy="686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0775" y="4131703"/>
            <a:ext cx="566515" cy="566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10775" y="5059114"/>
            <a:ext cx="637442" cy="637442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8"/>
          <p:cNvSpPr txBox="1"/>
          <p:nvPr/>
        </p:nvSpPr>
        <p:spPr>
          <a:xfrm>
            <a:off x="1111151" y="2344582"/>
            <a:ext cx="3646671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Відвідано сім’ї, що опинилися</a:t>
            </a:r>
            <a:endParaRPr sz="1050"/>
          </a:p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у складних життєвих обставинах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27" name="Google Shape;227;p8"/>
          <p:cNvSpPr txBox="1"/>
          <p:nvPr/>
        </p:nvSpPr>
        <p:spPr>
          <a:xfrm>
            <a:off x="1111151" y="3203398"/>
            <a:ext cx="3890729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Перевірено осіб,</a:t>
            </a:r>
            <a:endParaRPr sz="1050"/>
          </a:p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що вчиняють домашнє насильство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28" name="Google Shape;228;p8"/>
          <p:cNvSpPr txBox="1"/>
          <p:nvPr/>
        </p:nvSpPr>
        <p:spPr>
          <a:xfrm>
            <a:off x="1137745" y="4103335"/>
            <a:ext cx="3793346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Винесено термінових заборонних</a:t>
            </a:r>
            <a:endParaRPr sz="1050"/>
          </a:p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приписів стосовно кривдників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29" name="Google Shape;229;p8"/>
          <p:cNvSpPr txBox="1"/>
          <p:nvPr/>
        </p:nvSpPr>
        <p:spPr>
          <a:xfrm>
            <a:off x="1111151" y="5052028"/>
            <a:ext cx="4858541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Перевірено осіб,</a:t>
            </a:r>
            <a:endParaRPr sz="1050"/>
          </a:p>
          <a:p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які підпадають під адміністративний нагляд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0" name="Google Shape;230;p8"/>
          <p:cNvSpPr txBox="1"/>
          <p:nvPr/>
        </p:nvSpPr>
        <p:spPr>
          <a:xfrm>
            <a:off x="6913605" y="2273905"/>
            <a:ext cx="1091886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25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1" name="Google Shape;231;p8"/>
          <p:cNvSpPr/>
          <p:nvPr/>
        </p:nvSpPr>
        <p:spPr>
          <a:xfrm>
            <a:off x="6913605" y="3134146"/>
            <a:ext cx="1091886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31</a:t>
            </a:r>
            <a:endParaRPr sz="1050"/>
          </a:p>
        </p:txBody>
      </p:sp>
      <p:sp>
        <p:nvSpPr>
          <p:cNvPr id="232" name="Google Shape;232;p8"/>
          <p:cNvSpPr/>
          <p:nvPr/>
        </p:nvSpPr>
        <p:spPr>
          <a:xfrm>
            <a:off x="6913605" y="4034083"/>
            <a:ext cx="1091886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12</a:t>
            </a:r>
            <a:endParaRPr sz="1050"/>
          </a:p>
        </p:txBody>
      </p:sp>
      <p:sp>
        <p:nvSpPr>
          <p:cNvPr id="233" name="Google Shape;233;p8"/>
          <p:cNvSpPr/>
          <p:nvPr/>
        </p:nvSpPr>
        <p:spPr>
          <a:xfrm>
            <a:off x="6913605" y="4930996"/>
            <a:ext cx="1091886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4</a:t>
            </a:r>
            <a:endParaRPr sz="1050"/>
          </a:p>
        </p:txBody>
      </p:sp>
      <p:cxnSp>
        <p:nvCxnSpPr>
          <p:cNvPr id="234" name="Google Shape;234;p8"/>
          <p:cNvCxnSpPr/>
          <p:nvPr/>
        </p:nvCxnSpPr>
        <p:spPr>
          <a:xfrm flipH="1">
            <a:off x="6570067" y="2273905"/>
            <a:ext cx="5322" cy="3401371"/>
          </a:xfrm>
          <a:prstGeom prst="straightConnector1">
            <a:avLst/>
          </a:prstGeom>
          <a:noFill/>
          <a:ln w="19050" cap="flat" cmpd="sng">
            <a:solidFill>
              <a:srgbClr val="182947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5" name="Google Shape;235;p8"/>
          <p:cNvSpPr txBox="1"/>
          <p:nvPr/>
        </p:nvSpPr>
        <p:spPr>
          <a:xfrm>
            <a:off x="1" y="1259739"/>
            <a:ext cx="5473575" cy="78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РЕЗУЛЬТАТИ ДІЯЛЬНОСТІ ПОГ за 2021 рік</a:t>
            </a:r>
            <a:endParaRPr sz="105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57282"/>
            <a:ext cx="9144000" cy="514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0018" y="2613236"/>
            <a:ext cx="626165" cy="626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17343" y="2616476"/>
            <a:ext cx="704169" cy="704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28681" y="2616476"/>
            <a:ext cx="626165" cy="62616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9"/>
          <p:cNvSpPr txBox="1"/>
          <p:nvPr/>
        </p:nvSpPr>
        <p:spPr>
          <a:xfrm>
            <a:off x="239093" y="3320644"/>
            <a:ext cx="2228014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Розшукано</a:t>
            </a:r>
            <a:endParaRPr sz="1050"/>
          </a:p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транспортні засоби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45" name="Google Shape;245;p9"/>
          <p:cNvSpPr txBox="1"/>
          <p:nvPr/>
        </p:nvSpPr>
        <p:spPr>
          <a:xfrm>
            <a:off x="3542753" y="3320644"/>
            <a:ext cx="2058497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Затримано</a:t>
            </a:r>
            <a:endParaRPr sz="1050"/>
          </a:p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правопорушників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46" name="Google Shape;246;p9"/>
          <p:cNvSpPr txBox="1"/>
          <p:nvPr/>
        </p:nvSpPr>
        <p:spPr>
          <a:xfrm>
            <a:off x="7014294" y="3320644"/>
            <a:ext cx="1510270" cy="6232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Розшукано</a:t>
            </a:r>
            <a:endParaRPr sz="1050"/>
          </a:p>
          <a:p>
            <a:pPr algn="ctr"/>
            <a:r>
              <a:rPr lang="uk-UA" sz="1800">
                <a:solidFill>
                  <a:srgbClr val="182947"/>
                </a:solidFill>
                <a:latin typeface="Proxima Nova"/>
                <a:ea typeface="Proxima Nova"/>
                <a:cs typeface="Proxima Nova"/>
                <a:sym typeface="Proxima Nova"/>
              </a:rPr>
              <a:t>зниклих осіб</a:t>
            </a:r>
            <a:endParaRPr sz="1800">
              <a:solidFill>
                <a:srgbClr val="182947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47" name="Google Shape;247;p9"/>
          <p:cNvCxnSpPr/>
          <p:nvPr/>
        </p:nvCxnSpPr>
        <p:spPr>
          <a:xfrm flipH="1">
            <a:off x="3001979" y="2561675"/>
            <a:ext cx="5901" cy="1238801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48" name="Google Shape;248;p9"/>
          <p:cNvCxnSpPr/>
          <p:nvPr/>
        </p:nvCxnSpPr>
        <p:spPr>
          <a:xfrm flipH="1">
            <a:off x="6072989" y="2561675"/>
            <a:ext cx="5901" cy="1238801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9" name="Google Shape;249;p9"/>
          <p:cNvSpPr txBox="1"/>
          <p:nvPr/>
        </p:nvSpPr>
        <p:spPr>
          <a:xfrm>
            <a:off x="845627" y="4521994"/>
            <a:ext cx="1091886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  0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50" name="Google Shape;250;p9"/>
          <p:cNvSpPr txBox="1"/>
          <p:nvPr/>
        </p:nvSpPr>
        <p:spPr>
          <a:xfrm>
            <a:off x="4311526" y="4521994"/>
            <a:ext cx="806400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5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51" name="Google Shape;251;p9"/>
          <p:cNvSpPr txBox="1"/>
          <p:nvPr/>
        </p:nvSpPr>
        <p:spPr>
          <a:xfrm>
            <a:off x="7594313" y="4505701"/>
            <a:ext cx="704250" cy="76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r>
              <a:rPr lang="uk-UA" sz="4500">
                <a:solidFill>
                  <a:srgbClr val="FFC000"/>
                </a:solidFill>
                <a:latin typeface="Proxima Nova"/>
                <a:ea typeface="Proxima Nova"/>
                <a:cs typeface="Proxima Nova"/>
                <a:sym typeface="Proxima Nova"/>
              </a:rPr>
              <a:t>2</a:t>
            </a:r>
            <a:endParaRPr sz="4500">
              <a:solidFill>
                <a:srgbClr val="FFC000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52" name="Google Shape;252;p9"/>
          <p:cNvSpPr txBox="1"/>
          <p:nvPr/>
        </p:nvSpPr>
        <p:spPr>
          <a:xfrm>
            <a:off x="0" y="1194582"/>
            <a:ext cx="5506200" cy="784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r>
              <a:rPr lang="uk-UA" sz="21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РЕЗУЛЬТАТИ ДІЯЛЬНОСТІ ПОГ за 2021 рік</a:t>
            </a:r>
            <a:endParaRPr sz="105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 Шаблон_Буча</Template>
  <TotalTime>47</TotalTime>
  <Words>622</Words>
  <Application>Microsoft Office PowerPoint</Application>
  <PresentationFormat>Экран (4:3)</PresentationFormat>
  <Paragraphs>156</Paragraphs>
  <Slides>25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Calibri</vt:lpstr>
      <vt:lpstr>Proxima Nova</vt:lpstr>
      <vt:lpstr>Arial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TCPO</dc:creator>
  <cp:lastModifiedBy>Дмитро Г</cp:lastModifiedBy>
  <cp:revision>2</cp:revision>
  <dcterms:created xsi:type="dcterms:W3CDTF">2020-12-03T09:33:15Z</dcterms:created>
  <dcterms:modified xsi:type="dcterms:W3CDTF">2022-01-18T12:29:29Z</dcterms:modified>
</cp:coreProperties>
</file>