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7556500" cy="10693400"/>
  <p:notesSz cx="7556500" cy="10693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3" autoAdjust="0"/>
    <p:restoredTop sz="94677" autoAdjust="0"/>
  </p:normalViewPr>
  <p:slideViewPr>
    <p:cSldViewPr>
      <p:cViewPr varScale="1">
        <p:scale>
          <a:sx n="77" d="100"/>
          <a:sy n="77" d="100"/>
        </p:scale>
        <p:origin x="3303" y="63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5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3/5/2025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3/5/2025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3/5/2025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3/5/2025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3/5/2025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8142" y="427736"/>
            <a:ext cx="6806565" cy="17109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59482"/>
            <a:ext cx="6806565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9944862"/>
            <a:ext cx="2420112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3/5/2025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69200" y="705960"/>
            <a:ext cx="6222365" cy="90811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latin typeface="Times New Roman"/>
                <a:cs typeface="Times New Roman"/>
              </a:rPr>
              <a:t>ПОЯСНЮВАЛЬНА</a:t>
            </a:r>
            <a:r>
              <a:rPr sz="1200" b="1" spc="-20" dirty="0">
                <a:latin typeface="Times New Roman"/>
                <a:cs typeface="Times New Roman"/>
              </a:rPr>
              <a:t> </a:t>
            </a:r>
            <a:r>
              <a:rPr sz="1200" b="1" spc="-10" dirty="0">
                <a:latin typeface="Times New Roman"/>
                <a:cs typeface="Times New Roman"/>
              </a:rPr>
              <a:t>ЗАПИСКА</a:t>
            </a:r>
            <a:r>
              <a:rPr lang="uk-UA" sz="1200" b="1" spc="-10">
                <a:latin typeface="Times New Roman"/>
                <a:cs typeface="Times New Roman"/>
              </a:rPr>
              <a:t> 521081</a:t>
            </a:r>
            <a:endParaRPr sz="12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300" dirty="0">
              <a:latin typeface="Times New Roman"/>
              <a:cs typeface="Times New Roman"/>
            </a:endParaRPr>
          </a:p>
          <a:p>
            <a:pPr marL="1216660" marR="43180" indent="-394335">
              <a:lnSpc>
                <a:spcPct val="104200"/>
              </a:lnSpc>
              <a:spcBef>
                <a:spcPts val="5"/>
              </a:spcBef>
            </a:pPr>
            <a:r>
              <a:rPr sz="1200" i="1" dirty="0">
                <a:latin typeface="Times New Roman"/>
                <a:cs typeface="Times New Roman"/>
              </a:rPr>
              <a:t>«Дзвін</a:t>
            </a:r>
            <a:r>
              <a:rPr sz="1200" i="1" spc="-25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розриває</a:t>
            </a:r>
            <a:r>
              <a:rPr sz="1200" i="1" spc="-10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тишу,</a:t>
            </a:r>
            <a:r>
              <a:rPr sz="1200" i="1" spc="-15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щоб</a:t>
            </a:r>
            <a:r>
              <a:rPr sz="1200" i="1" spc="-10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пам’ять</a:t>
            </a:r>
            <a:r>
              <a:rPr sz="1200" i="1" spc="-15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не</a:t>
            </a:r>
            <a:r>
              <a:rPr sz="1200" i="1" spc="-15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згасла.</a:t>
            </a:r>
            <a:r>
              <a:rPr sz="1200" i="1" spc="-15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Його</a:t>
            </a:r>
            <a:r>
              <a:rPr sz="1200" i="1" spc="-10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хвилі</a:t>
            </a:r>
            <a:r>
              <a:rPr sz="1200" i="1" spc="-20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відлунюють</a:t>
            </a:r>
            <a:r>
              <a:rPr sz="1200" i="1" spc="-10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у</a:t>
            </a:r>
            <a:r>
              <a:rPr sz="1200" i="1" spc="-15" dirty="0">
                <a:latin typeface="Times New Roman"/>
                <a:cs typeface="Times New Roman"/>
              </a:rPr>
              <a:t> </a:t>
            </a:r>
            <a:r>
              <a:rPr sz="1200" i="1" spc="-10" dirty="0">
                <a:latin typeface="Times New Roman"/>
                <a:cs typeface="Times New Roman"/>
              </a:rPr>
              <a:t>просторі, </a:t>
            </a:r>
            <a:r>
              <a:rPr sz="1200" i="1" dirty="0">
                <a:latin typeface="Times New Roman"/>
                <a:cs typeface="Times New Roman"/>
              </a:rPr>
              <a:t>матеріалізуючись</a:t>
            </a:r>
            <a:r>
              <a:rPr sz="1200" i="1" spc="-35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у</a:t>
            </a:r>
            <a:r>
              <a:rPr sz="1200" i="1" spc="-25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меморіалі,</a:t>
            </a:r>
            <a:r>
              <a:rPr sz="1200" i="1" spc="-25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який</a:t>
            </a:r>
            <a:r>
              <a:rPr sz="1200" i="1" spc="-20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говорить</a:t>
            </a:r>
            <a:r>
              <a:rPr sz="1200" i="1" spc="-25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замість</a:t>
            </a:r>
            <a:r>
              <a:rPr sz="1200" i="1" spc="-20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тих,</a:t>
            </a:r>
            <a:r>
              <a:rPr sz="1200" i="1" spc="-25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кого</a:t>
            </a:r>
            <a:r>
              <a:rPr sz="1200" i="1" spc="-20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вже</a:t>
            </a:r>
            <a:r>
              <a:rPr sz="1200" i="1" spc="-25" dirty="0">
                <a:latin typeface="Times New Roman"/>
                <a:cs typeface="Times New Roman"/>
              </a:rPr>
              <a:t> </a:t>
            </a:r>
            <a:r>
              <a:rPr sz="1200" i="1" spc="-10" dirty="0">
                <a:latin typeface="Times New Roman"/>
                <a:cs typeface="Times New Roman"/>
              </a:rPr>
              <a:t>нема.»</a:t>
            </a:r>
            <a:endParaRPr sz="12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350" dirty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200" b="1" dirty="0">
                <a:latin typeface="Times New Roman"/>
                <a:cs typeface="Times New Roman"/>
              </a:rPr>
              <a:t>Архітектурна</a:t>
            </a:r>
            <a:r>
              <a:rPr sz="1200" b="1" spc="-20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Times New Roman"/>
                <a:cs typeface="Times New Roman"/>
              </a:rPr>
              <a:t>концепція</a:t>
            </a:r>
            <a:r>
              <a:rPr sz="1200" b="1" spc="-15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Times New Roman"/>
                <a:cs typeface="Times New Roman"/>
              </a:rPr>
              <a:t>та</a:t>
            </a:r>
            <a:r>
              <a:rPr sz="1200" b="1" spc="-20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Times New Roman"/>
                <a:cs typeface="Times New Roman"/>
              </a:rPr>
              <a:t>ідеологічний</a:t>
            </a:r>
            <a:r>
              <a:rPr sz="1200" b="1" spc="-15" dirty="0">
                <a:latin typeface="Times New Roman"/>
                <a:cs typeface="Times New Roman"/>
              </a:rPr>
              <a:t> </a:t>
            </a:r>
            <a:r>
              <a:rPr sz="1200" b="1" spc="-20" dirty="0">
                <a:latin typeface="Times New Roman"/>
                <a:cs typeface="Times New Roman"/>
              </a:rPr>
              <a:t>зміст</a:t>
            </a:r>
            <a:endParaRPr sz="12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300" dirty="0">
              <a:latin typeface="Times New Roman"/>
              <a:cs typeface="Times New Roman"/>
            </a:endParaRPr>
          </a:p>
          <a:p>
            <a:pPr marL="50800" marR="43815" algn="just">
              <a:lnSpc>
                <a:spcPct val="104200"/>
              </a:lnSpc>
            </a:pPr>
            <a:r>
              <a:rPr sz="1200" dirty="0">
                <a:latin typeface="Times New Roman"/>
                <a:cs typeface="Times New Roman"/>
              </a:rPr>
              <a:t>При</a:t>
            </a:r>
            <a:r>
              <a:rPr sz="1200" spc="46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проєктуванні</a:t>
            </a:r>
            <a:r>
              <a:rPr sz="1200" spc="48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меморіального</a:t>
            </a:r>
            <a:r>
              <a:rPr sz="1200" spc="47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комплексу</a:t>
            </a:r>
            <a:r>
              <a:rPr sz="1200" spc="48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ми</a:t>
            </a:r>
            <a:r>
              <a:rPr sz="1200" spc="48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виходили</a:t>
            </a:r>
            <a:r>
              <a:rPr sz="1200" spc="47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</a:t>
            </a:r>
            <a:r>
              <a:rPr sz="1200" spc="48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ключового</a:t>
            </a:r>
            <a:r>
              <a:rPr sz="1200" spc="48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містобудівного </a:t>
            </a:r>
            <a:r>
              <a:rPr sz="1200" dirty="0">
                <a:latin typeface="Times New Roman"/>
                <a:cs typeface="Times New Roman"/>
              </a:rPr>
              <a:t>чинника</a:t>
            </a:r>
            <a:r>
              <a:rPr sz="1200" spc="9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—</a:t>
            </a:r>
            <a:r>
              <a:rPr sz="1200" spc="10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вже</a:t>
            </a:r>
            <a:r>
              <a:rPr sz="1200" spc="10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існуючої</a:t>
            </a:r>
            <a:r>
              <a:rPr sz="1200" spc="10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архітектурної</a:t>
            </a:r>
            <a:r>
              <a:rPr sz="1200" spc="10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домінанти.</a:t>
            </a:r>
            <a:r>
              <a:rPr sz="1200" spc="10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Церква,</a:t>
            </a:r>
            <a:r>
              <a:rPr sz="1200" spc="10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як</a:t>
            </a:r>
            <a:r>
              <a:rPr sz="1200" spc="10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історичний</a:t>
            </a:r>
            <a:r>
              <a:rPr sz="1200" spc="10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і</a:t>
            </a:r>
            <a:r>
              <a:rPr sz="1200" spc="10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духовний</a:t>
            </a:r>
            <a:r>
              <a:rPr sz="1200" spc="11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центр </a:t>
            </a:r>
            <a:r>
              <a:rPr sz="1200" dirty="0">
                <a:latin typeface="Times New Roman"/>
                <a:cs typeface="Times New Roman"/>
              </a:rPr>
              <a:t>простору,</a:t>
            </a:r>
            <a:r>
              <a:rPr sz="1200" spc="14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визначає</a:t>
            </a:r>
            <a:r>
              <a:rPr sz="1200" spc="16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його</a:t>
            </a:r>
            <a:r>
              <a:rPr sz="1200" spc="16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структуру,</a:t>
            </a:r>
            <a:r>
              <a:rPr sz="1200" spc="16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а</a:t>
            </a:r>
            <a:r>
              <a:rPr sz="1200" spc="16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всі</a:t>
            </a:r>
            <a:r>
              <a:rPr sz="1200" spc="16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нові</a:t>
            </a:r>
            <a:r>
              <a:rPr sz="1200" spc="15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об’єкти</a:t>
            </a:r>
            <a:r>
              <a:rPr sz="1200" spc="16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мають</a:t>
            </a:r>
            <a:r>
              <a:rPr sz="1200" spc="16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органічно</a:t>
            </a:r>
            <a:r>
              <a:rPr sz="1200" spc="16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взаємодіяти</a:t>
            </a:r>
            <a:r>
              <a:rPr sz="1200" spc="16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</a:t>
            </a:r>
            <a:r>
              <a:rPr sz="1200" spc="160" dirty="0">
                <a:latin typeface="Times New Roman"/>
                <a:cs typeface="Times New Roman"/>
              </a:rPr>
              <a:t> </a:t>
            </a:r>
            <a:r>
              <a:rPr sz="1200" spc="-20" dirty="0">
                <a:latin typeface="Times New Roman"/>
                <a:cs typeface="Times New Roman"/>
              </a:rPr>
              <a:t>нею, </a:t>
            </a:r>
            <a:r>
              <a:rPr sz="1200" dirty="0">
                <a:latin typeface="Times New Roman"/>
                <a:cs typeface="Times New Roman"/>
              </a:rPr>
              <a:t>підкреслюючи</a:t>
            </a:r>
            <a:r>
              <a:rPr sz="1200" spc="-3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її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значення,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а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не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конкуруючи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</a:t>
            </a:r>
            <a:r>
              <a:rPr sz="1200" spc="-20" dirty="0">
                <a:latin typeface="Times New Roman"/>
                <a:cs typeface="Times New Roman"/>
              </a:rPr>
              <a:t> ним.</a:t>
            </a:r>
            <a:endParaRPr sz="12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300" dirty="0">
              <a:latin typeface="Times New Roman"/>
              <a:cs typeface="Times New Roman"/>
            </a:endParaRPr>
          </a:p>
          <a:p>
            <a:pPr marL="50800" marR="43180" algn="just">
              <a:lnSpc>
                <a:spcPct val="104200"/>
              </a:lnSpc>
            </a:pPr>
            <a:r>
              <a:rPr sz="1200" dirty="0">
                <a:latin typeface="Times New Roman"/>
                <a:cs typeface="Times New Roman"/>
              </a:rPr>
              <a:t>Проте</a:t>
            </a:r>
            <a:r>
              <a:rPr sz="1200" spc="4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значення</a:t>
            </a:r>
            <a:r>
              <a:rPr sz="1200" spc="4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цієї</a:t>
            </a:r>
            <a:r>
              <a:rPr sz="1200" spc="4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церкви</a:t>
            </a:r>
            <a:r>
              <a:rPr sz="1200" spc="4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виходить</a:t>
            </a:r>
            <a:r>
              <a:rPr sz="1200" spc="4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за</a:t>
            </a:r>
            <a:r>
              <a:rPr sz="1200" spc="4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межі</a:t>
            </a:r>
            <a:r>
              <a:rPr sz="1200" spc="4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архітектури.</a:t>
            </a:r>
            <a:r>
              <a:rPr sz="1200" spc="4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Вона</a:t>
            </a:r>
            <a:r>
              <a:rPr sz="1200" spc="4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стала</a:t>
            </a:r>
            <a:r>
              <a:rPr sz="1200" spc="4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німим</a:t>
            </a:r>
            <a:r>
              <a:rPr sz="1200" spc="434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свідком </a:t>
            </a:r>
            <a:r>
              <a:rPr sz="1200" dirty="0">
                <a:latin typeface="Times New Roman"/>
                <a:cs typeface="Times New Roman"/>
              </a:rPr>
              <a:t>злочинів,</a:t>
            </a:r>
            <a:r>
              <a:rPr sz="1200" spc="2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що</a:t>
            </a:r>
            <a:r>
              <a:rPr sz="1200" spc="2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відбувалися</a:t>
            </a:r>
            <a:r>
              <a:rPr sz="1200" spc="2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на</a:t>
            </a:r>
            <a:r>
              <a:rPr sz="1200" spc="2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її</a:t>
            </a:r>
            <a:r>
              <a:rPr sz="1200" spc="2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території.</a:t>
            </a:r>
            <a:r>
              <a:rPr sz="1200" spc="2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Вона</a:t>
            </a:r>
            <a:r>
              <a:rPr sz="1200" spc="2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бачила</a:t>
            </a:r>
            <a:r>
              <a:rPr sz="1200" spc="2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смерть</a:t>
            </a:r>
            <a:r>
              <a:rPr sz="1200" spc="2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і</a:t>
            </a:r>
            <a:r>
              <a:rPr sz="1200" spc="2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страждання,</a:t>
            </a:r>
            <a:r>
              <a:rPr sz="1200" spc="2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але</a:t>
            </a:r>
            <a:r>
              <a:rPr sz="1200" spc="2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не</a:t>
            </a:r>
            <a:r>
              <a:rPr sz="1200" spc="22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могла </a:t>
            </a:r>
            <a:r>
              <a:rPr sz="1200" dirty="0">
                <a:latin typeface="Times New Roman"/>
                <a:cs typeface="Times New Roman"/>
              </a:rPr>
              <a:t>кричати.</a:t>
            </a:r>
            <a:r>
              <a:rPr sz="1200" spc="18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Її</a:t>
            </a:r>
            <a:r>
              <a:rPr sz="1200" spc="19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голосом</a:t>
            </a:r>
            <a:r>
              <a:rPr sz="1200" spc="18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стали</a:t>
            </a:r>
            <a:r>
              <a:rPr sz="1200" spc="19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дзвони,</a:t>
            </a:r>
            <a:r>
              <a:rPr sz="1200" spc="18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що</a:t>
            </a:r>
            <a:r>
              <a:rPr sz="1200" spc="19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розривають</a:t>
            </a:r>
            <a:r>
              <a:rPr sz="1200" spc="18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тишу,</a:t>
            </a:r>
            <a:r>
              <a:rPr sz="1200" spc="19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переносячи</a:t>
            </a:r>
            <a:r>
              <a:rPr sz="1200" spc="18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пам’ять</a:t>
            </a:r>
            <a:r>
              <a:rPr sz="1200" spc="19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про</a:t>
            </a:r>
            <a:r>
              <a:rPr sz="1200" spc="19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трагедію </a:t>
            </a:r>
            <a:r>
              <a:rPr sz="1200" dirty="0">
                <a:latin typeface="Times New Roman"/>
                <a:cs typeface="Times New Roman"/>
              </a:rPr>
              <a:t>крізь простір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і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200" spc="-20" dirty="0">
                <a:latin typeface="Times New Roman"/>
                <a:cs typeface="Times New Roman"/>
              </a:rPr>
              <a:t>час.</a:t>
            </a:r>
            <a:endParaRPr sz="12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300" dirty="0">
              <a:latin typeface="Times New Roman"/>
              <a:cs typeface="Times New Roman"/>
            </a:endParaRPr>
          </a:p>
          <a:p>
            <a:pPr marL="50800" marR="43180" algn="just">
              <a:lnSpc>
                <a:spcPct val="104200"/>
              </a:lnSpc>
            </a:pPr>
            <a:r>
              <a:rPr sz="1200" dirty="0">
                <a:latin typeface="Times New Roman"/>
                <a:cs typeface="Times New Roman"/>
              </a:rPr>
              <a:t>Саме</a:t>
            </a:r>
            <a:r>
              <a:rPr sz="1200" spc="35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тому</a:t>
            </a:r>
            <a:r>
              <a:rPr sz="1200" spc="36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концепція</a:t>
            </a:r>
            <a:r>
              <a:rPr sz="1200" spc="36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меморіального</a:t>
            </a:r>
            <a:r>
              <a:rPr sz="1200" spc="36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комплексу</a:t>
            </a:r>
            <a:r>
              <a:rPr sz="1200" spc="36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базується</a:t>
            </a:r>
            <a:r>
              <a:rPr sz="1200" spc="36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на</a:t>
            </a:r>
            <a:r>
              <a:rPr sz="1200" spc="36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принципі</a:t>
            </a:r>
            <a:r>
              <a:rPr sz="1200" spc="36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розповсюдження </a:t>
            </a:r>
            <a:r>
              <a:rPr sz="1200" dirty="0">
                <a:latin typeface="Times New Roman"/>
                <a:cs typeface="Times New Roman"/>
              </a:rPr>
              <a:t>звукових</a:t>
            </a:r>
            <a:r>
              <a:rPr sz="1200" spc="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хвиль,</a:t>
            </a:r>
            <a:r>
              <a:rPr sz="1200" spc="4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що</a:t>
            </a:r>
            <a:r>
              <a:rPr sz="1200" spc="4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розходяться</a:t>
            </a:r>
            <a:r>
              <a:rPr sz="1200" spc="4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від</a:t>
            </a:r>
            <a:r>
              <a:rPr sz="1200" spc="4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центру</a:t>
            </a:r>
            <a:r>
              <a:rPr sz="1200" spc="4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церкви.</a:t>
            </a:r>
            <a:r>
              <a:rPr sz="1200" spc="4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Подібно</a:t>
            </a:r>
            <a:r>
              <a:rPr sz="1200" spc="4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до</a:t>
            </a:r>
            <a:r>
              <a:rPr sz="1200" spc="4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відлуння</a:t>
            </a:r>
            <a:r>
              <a:rPr sz="1200" spc="4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дзвонів,</a:t>
            </a:r>
            <a:r>
              <a:rPr sz="1200" spc="4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що</a:t>
            </a:r>
            <a:r>
              <a:rPr sz="1200" spc="4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огортає </a:t>
            </a:r>
            <a:r>
              <a:rPr sz="1200" dirty="0">
                <a:latin typeface="Times New Roman"/>
                <a:cs typeface="Times New Roman"/>
              </a:rPr>
              <a:t>місто,</a:t>
            </a:r>
            <a:r>
              <a:rPr sz="1200" spc="250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Times New Roman"/>
                <a:cs typeface="Times New Roman"/>
              </a:rPr>
              <a:t>ці</a:t>
            </a:r>
            <a:r>
              <a:rPr sz="1200" spc="254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Times New Roman"/>
                <a:cs typeface="Times New Roman"/>
              </a:rPr>
              <a:t>хвилі</a:t>
            </a:r>
            <a:r>
              <a:rPr sz="1200" spc="250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Times New Roman"/>
                <a:cs typeface="Times New Roman"/>
              </a:rPr>
              <a:t>визначають</a:t>
            </a:r>
            <a:r>
              <a:rPr sz="1200" spc="254" dirty="0">
                <a:latin typeface="Times New Roman"/>
                <a:cs typeface="Times New Roman"/>
              </a:rPr>
              <a:t>  </a:t>
            </a:r>
            <a:r>
              <a:rPr sz="1200" spc="45" dirty="0">
                <a:latin typeface="Times New Roman"/>
                <a:cs typeface="Times New Roman"/>
              </a:rPr>
              <a:t>розташування</a:t>
            </a:r>
            <a:r>
              <a:rPr sz="1200" spc="250" dirty="0">
                <a:latin typeface="Times New Roman"/>
                <a:cs typeface="Times New Roman"/>
              </a:rPr>
              <a:t>  </a:t>
            </a:r>
            <a:r>
              <a:rPr sz="1200" spc="45" dirty="0">
                <a:latin typeface="Times New Roman"/>
                <a:cs typeface="Times New Roman"/>
              </a:rPr>
              <a:t>меморіальних</a:t>
            </a:r>
            <a:r>
              <a:rPr sz="1200" spc="254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Times New Roman"/>
                <a:cs typeface="Times New Roman"/>
              </a:rPr>
              <a:t>об’єктів.</a:t>
            </a:r>
            <a:r>
              <a:rPr sz="1200" spc="250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Times New Roman"/>
                <a:cs typeface="Times New Roman"/>
              </a:rPr>
              <a:t>Вони</a:t>
            </a:r>
            <a:r>
              <a:rPr sz="1200" spc="254" dirty="0">
                <a:latin typeface="Times New Roman"/>
                <a:cs typeface="Times New Roman"/>
              </a:rPr>
              <a:t>  </a:t>
            </a:r>
            <a:r>
              <a:rPr sz="1200" spc="-10" dirty="0">
                <a:latin typeface="Times New Roman"/>
                <a:cs typeface="Times New Roman"/>
              </a:rPr>
              <a:t>стають </a:t>
            </a:r>
            <a:r>
              <a:rPr sz="1200" dirty="0">
                <a:latin typeface="Times New Roman"/>
                <a:cs typeface="Times New Roman"/>
              </a:rPr>
              <a:t>матеріалізованими</a:t>
            </a:r>
            <a:r>
              <a:rPr sz="1200" spc="14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носіями</a:t>
            </a:r>
            <a:r>
              <a:rPr sz="1200" spc="14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тієї</a:t>
            </a:r>
            <a:r>
              <a:rPr sz="1200" spc="14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історії,</a:t>
            </a:r>
            <a:r>
              <a:rPr sz="1200" spc="14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яку</a:t>
            </a:r>
            <a:r>
              <a:rPr sz="1200" spc="14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хотів</a:t>
            </a:r>
            <a:r>
              <a:rPr sz="1200" spc="14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би</a:t>
            </a:r>
            <a:r>
              <a:rPr sz="1200" spc="14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розповісти</a:t>
            </a:r>
            <a:r>
              <a:rPr sz="1200" spc="14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наш</a:t>
            </a:r>
            <a:r>
              <a:rPr sz="1200" spc="14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німий</a:t>
            </a:r>
            <a:r>
              <a:rPr sz="1200" spc="14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свідок</a:t>
            </a:r>
            <a:r>
              <a:rPr sz="1200" spc="14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–</a:t>
            </a:r>
            <a:r>
              <a:rPr sz="1200" spc="14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церква. </a:t>
            </a:r>
            <a:r>
              <a:rPr sz="1200" spc="-20" dirty="0">
                <a:latin typeface="Times New Roman"/>
                <a:cs typeface="Times New Roman"/>
              </a:rPr>
              <a:t>Того</a:t>
            </a:r>
            <a:r>
              <a:rPr sz="1200" spc="-4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болю,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який</a:t>
            </a:r>
            <a:r>
              <a:rPr sz="1200" spc="-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неможливо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стерти.</a:t>
            </a:r>
            <a:r>
              <a:rPr sz="1200" spc="-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Тієї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правди,</a:t>
            </a:r>
            <a:r>
              <a:rPr sz="1200" spc="-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яку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неможливо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заглушити.</a:t>
            </a:r>
            <a:endParaRPr sz="12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350" dirty="0">
              <a:latin typeface="Times New Roman"/>
              <a:cs typeface="Times New Roman"/>
            </a:endParaRPr>
          </a:p>
          <a:p>
            <a:pPr marL="50800" algn="just">
              <a:lnSpc>
                <a:spcPct val="100000"/>
              </a:lnSpc>
            </a:pPr>
            <a:r>
              <a:rPr sz="1200" i="1" dirty="0">
                <a:latin typeface="Times New Roman"/>
                <a:cs typeface="Times New Roman"/>
              </a:rPr>
              <a:t>Склад</a:t>
            </a:r>
            <a:r>
              <a:rPr sz="1200" i="1" spc="-25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і</a:t>
            </a:r>
            <a:r>
              <a:rPr sz="1200" i="1" spc="-5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опис</a:t>
            </a:r>
            <a:r>
              <a:rPr sz="1200" i="1" spc="-10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нашої</a:t>
            </a:r>
            <a:r>
              <a:rPr sz="1200" i="1" spc="-10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пропозиції</a:t>
            </a:r>
            <a:r>
              <a:rPr sz="1200" i="1" spc="-5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меморіального</a:t>
            </a:r>
            <a:r>
              <a:rPr sz="1200" i="1" spc="-5" dirty="0">
                <a:latin typeface="Times New Roman"/>
                <a:cs typeface="Times New Roman"/>
              </a:rPr>
              <a:t> </a:t>
            </a:r>
            <a:r>
              <a:rPr sz="1200" i="1" spc="-10" dirty="0">
                <a:latin typeface="Times New Roman"/>
                <a:cs typeface="Times New Roman"/>
              </a:rPr>
              <a:t>комплексу:</a:t>
            </a:r>
            <a:endParaRPr sz="12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350" dirty="0">
              <a:latin typeface="Times New Roman"/>
              <a:cs typeface="Times New Roman"/>
            </a:endParaRPr>
          </a:p>
          <a:p>
            <a:pPr marL="2299335" algn="just">
              <a:lnSpc>
                <a:spcPct val="100000"/>
              </a:lnSpc>
            </a:pPr>
            <a:r>
              <a:rPr sz="1200" b="1" dirty="0">
                <a:latin typeface="Times New Roman"/>
                <a:cs typeface="Times New Roman"/>
              </a:rPr>
              <a:t>1.</a:t>
            </a:r>
            <a:r>
              <a:rPr sz="1200" b="1" spc="-25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Times New Roman"/>
                <a:cs typeface="Times New Roman"/>
              </a:rPr>
              <a:t>«Меморіальне</a:t>
            </a:r>
            <a:r>
              <a:rPr sz="1200" b="1" spc="-20" dirty="0">
                <a:latin typeface="Times New Roman"/>
                <a:cs typeface="Times New Roman"/>
              </a:rPr>
              <a:t> </a:t>
            </a:r>
            <a:r>
              <a:rPr sz="1200" b="1" spc="-10" dirty="0">
                <a:latin typeface="Times New Roman"/>
                <a:cs typeface="Times New Roman"/>
              </a:rPr>
              <a:t>озеро»</a:t>
            </a:r>
            <a:endParaRPr sz="1200" dirty="0">
              <a:latin typeface="Times New Roman"/>
              <a:cs typeface="Times New Roman"/>
            </a:endParaRPr>
          </a:p>
          <a:p>
            <a:pPr marL="50800" marR="43180" algn="just">
              <a:lnSpc>
                <a:spcPct val="104200"/>
              </a:lnSpc>
            </a:pPr>
            <a:r>
              <a:rPr sz="1200" dirty="0">
                <a:latin typeface="Times New Roman"/>
                <a:cs typeface="Times New Roman"/>
              </a:rPr>
              <a:t>На</a:t>
            </a:r>
            <a:r>
              <a:rPr sz="1200" spc="20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місці</a:t>
            </a:r>
            <a:r>
              <a:rPr sz="1200" spc="20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братської</a:t>
            </a:r>
            <a:r>
              <a:rPr sz="1200" spc="20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могили,</a:t>
            </a:r>
            <a:r>
              <a:rPr sz="1200" spc="20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де</a:t>
            </a:r>
            <a:r>
              <a:rPr sz="1200" spc="20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були</a:t>
            </a:r>
            <a:r>
              <a:rPr sz="1200" spc="20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поховані</a:t>
            </a:r>
            <a:r>
              <a:rPr sz="1200" spc="20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тіла</a:t>
            </a:r>
            <a:r>
              <a:rPr sz="1200" spc="20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невинно</a:t>
            </a:r>
            <a:r>
              <a:rPr sz="1200" spc="20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вбитих</a:t>
            </a:r>
            <a:r>
              <a:rPr sz="1200" spc="20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місцевих</a:t>
            </a:r>
            <a:r>
              <a:rPr sz="1200" spc="20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жителів,</a:t>
            </a:r>
            <a:r>
              <a:rPr sz="1200" spc="204" dirty="0">
                <a:latin typeface="Times New Roman"/>
                <a:cs typeface="Times New Roman"/>
              </a:rPr>
              <a:t> </a:t>
            </a:r>
            <a:r>
              <a:rPr sz="1200" spc="-20" dirty="0">
                <a:latin typeface="Times New Roman"/>
                <a:cs typeface="Times New Roman"/>
              </a:rPr>
              <a:t>буде </a:t>
            </a:r>
            <a:r>
              <a:rPr sz="1200" dirty="0">
                <a:latin typeface="Times New Roman"/>
                <a:cs typeface="Times New Roman"/>
              </a:rPr>
              <a:t>створена</a:t>
            </a:r>
            <a:r>
              <a:rPr sz="1200" spc="2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штучна</a:t>
            </a:r>
            <a:r>
              <a:rPr sz="1200" spc="2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водойма,</a:t>
            </a:r>
            <a:r>
              <a:rPr sz="1200" spc="2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що</a:t>
            </a:r>
            <a:r>
              <a:rPr sz="1200" spc="2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стане</a:t>
            </a:r>
            <a:r>
              <a:rPr sz="1200" spc="2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центральним</a:t>
            </a:r>
            <a:r>
              <a:rPr sz="1200" spc="2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елементом</a:t>
            </a:r>
            <a:r>
              <a:rPr sz="1200" spc="2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меморіального</a:t>
            </a:r>
            <a:r>
              <a:rPr sz="1200" spc="2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простору.</a:t>
            </a:r>
            <a:r>
              <a:rPr sz="1200" spc="220" dirty="0">
                <a:latin typeface="Times New Roman"/>
                <a:cs typeface="Times New Roman"/>
              </a:rPr>
              <a:t> </a:t>
            </a:r>
            <a:r>
              <a:rPr sz="1200" spc="-25" dirty="0">
                <a:latin typeface="Times New Roman"/>
                <a:cs typeface="Times New Roman"/>
              </a:rPr>
              <a:t>Це </a:t>
            </a:r>
            <a:r>
              <a:rPr sz="1200" dirty="0">
                <a:latin typeface="Times New Roman"/>
                <a:cs typeface="Times New Roman"/>
              </a:rPr>
              <a:t>рішення</a:t>
            </a:r>
            <a:r>
              <a:rPr sz="1200" spc="-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безпосередньо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реагує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на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місце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трагедії,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надаючи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йому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символічного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значення.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Озеро </a:t>
            </a:r>
            <a:r>
              <a:rPr sz="1200" dirty="0">
                <a:latin typeface="Times New Roman"/>
                <a:cs typeface="Times New Roman"/>
              </a:rPr>
              <a:t>не</a:t>
            </a:r>
            <a:r>
              <a:rPr sz="1200" spc="14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лише</a:t>
            </a:r>
            <a:r>
              <a:rPr sz="1200" spc="15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візуалізуватиме</a:t>
            </a:r>
            <a:r>
              <a:rPr sz="1200" spc="15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втрату,</a:t>
            </a:r>
            <a:r>
              <a:rPr sz="1200" spc="15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а</a:t>
            </a:r>
            <a:r>
              <a:rPr sz="1200" spc="15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й</a:t>
            </a:r>
            <a:r>
              <a:rPr sz="1200" spc="15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спонукатиме</a:t>
            </a:r>
            <a:r>
              <a:rPr sz="1200" spc="15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відвідувачів</a:t>
            </a:r>
            <a:r>
              <a:rPr sz="1200" spc="15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до</a:t>
            </a:r>
            <a:r>
              <a:rPr sz="1200" spc="15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взаємодії</a:t>
            </a:r>
            <a:r>
              <a:rPr sz="1200" spc="15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</a:t>
            </a:r>
            <a:r>
              <a:rPr sz="1200" spc="15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пам’яттю</a:t>
            </a:r>
            <a:r>
              <a:rPr sz="1200" spc="155" dirty="0">
                <a:latin typeface="Times New Roman"/>
                <a:cs typeface="Times New Roman"/>
              </a:rPr>
              <a:t> </a:t>
            </a:r>
            <a:r>
              <a:rPr sz="1200" spc="-25" dirty="0">
                <a:latin typeface="Times New Roman"/>
                <a:cs typeface="Times New Roman"/>
              </a:rPr>
              <a:t>про </a:t>
            </a:r>
            <a:r>
              <a:rPr sz="1200" dirty="0">
                <a:latin typeface="Times New Roman"/>
                <a:cs typeface="Times New Roman"/>
              </a:rPr>
              <a:t>події</a:t>
            </a:r>
            <a:r>
              <a:rPr sz="1200" spc="26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окупації,</a:t>
            </a:r>
            <a:r>
              <a:rPr sz="1200" spc="27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сприяючи</a:t>
            </a:r>
            <a:r>
              <a:rPr sz="1200" spc="27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формуванню</a:t>
            </a:r>
            <a:r>
              <a:rPr sz="1200" spc="27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спільного,</a:t>
            </a:r>
            <a:r>
              <a:rPr sz="1200" spc="27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правдивого</a:t>
            </a:r>
            <a:r>
              <a:rPr sz="1200" spc="27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образу</a:t>
            </a:r>
            <a:r>
              <a:rPr sz="1200" spc="27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війни</a:t>
            </a:r>
            <a:r>
              <a:rPr sz="1200" spc="27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у</a:t>
            </a:r>
            <a:r>
              <a:rPr sz="1200" spc="27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колективній свідомості.</a:t>
            </a:r>
            <a:endParaRPr sz="1200" dirty="0">
              <a:latin typeface="Times New Roman"/>
              <a:cs typeface="Times New Roman"/>
            </a:endParaRPr>
          </a:p>
          <a:p>
            <a:pPr marL="203200" indent="-152400" algn="just">
              <a:lnSpc>
                <a:spcPts val="1430"/>
              </a:lnSpc>
              <a:buSzPct val="120833"/>
              <a:buChar char="-"/>
              <a:tabLst>
                <a:tab pos="203200" algn="l"/>
              </a:tabLst>
            </a:pPr>
            <a:r>
              <a:rPr sz="1200" dirty="0">
                <a:latin typeface="Times New Roman"/>
                <a:cs typeface="Times New Roman"/>
              </a:rPr>
              <a:t>Діаметр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озера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відповідає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зовнішньому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діаметру</a:t>
            </a:r>
            <a:r>
              <a:rPr sz="1200" spc="-10" dirty="0">
                <a:latin typeface="Times New Roman"/>
                <a:cs typeface="Times New Roman"/>
              </a:rPr>
              <a:t> церкви.</a:t>
            </a:r>
            <a:endParaRPr sz="1200" dirty="0">
              <a:latin typeface="Times New Roman"/>
              <a:cs typeface="Times New Roman"/>
            </a:endParaRPr>
          </a:p>
          <a:p>
            <a:pPr marL="203200" marR="43180" indent="-152400" algn="just">
              <a:lnSpc>
                <a:spcPts val="1500"/>
              </a:lnSpc>
              <a:spcBef>
                <a:spcPts val="130"/>
              </a:spcBef>
              <a:buSzPct val="120833"/>
              <a:buFont typeface="Times New Roman"/>
              <a:buChar char="-"/>
              <a:tabLst>
                <a:tab pos="203200" algn="l"/>
              </a:tabLst>
            </a:pPr>
            <a:r>
              <a:rPr sz="1200" b="1" dirty="0">
                <a:latin typeface="Times New Roman"/>
                <a:cs typeface="Times New Roman"/>
              </a:rPr>
              <a:t>Технологічне</a:t>
            </a:r>
            <a:r>
              <a:rPr sz="1200" b="1" spc="185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Times New Roman"/>
                <a:cs typeface="Times New Roman"/>
              </a:rPr>
              <a:t>рішення</a:t>
            </a:r>
            <a:r>
              <a:rPr sz="1200" dirty="0">
                <a:latin typeface="Times New Roman"/>
                <a:cs typeface="Times New Roman"/>
              </a:rPr>
              <a:t>.</a:t>
            </a:r>
            <a:r>
              <a:rPr sz="1200" spc="19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Основою</a:t>
            </a:r>
            <a:r>
              <a:rPr sz="1200" spc="20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для</a:t>
            </a:r>
            <a:r>
              <a:rPr sz="1200" spc="19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створення</a:t>
            </a:r>
            <a:r>
              <a:rPr sz="1200" spc="19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водойми</a:t>
            </a:r>
            <a:r>
              <a:rPr sz="1200" spc="20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стане</a:t>
            </a:r>
            <a:r>
              <a:rPr sz="1200" spc="19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принцип</a:t>
            </a:r>
            <a:r>
              <a:rPr sz="1200" spc="20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“переливного” </a:t>
            </a:r>
            <a:r>
              <a:rPr sz="1200" dirty="0">
                <a:latin typeface="Times New Roman"/>
                <a:cs typeface="Times New Roman"/>
              </a:rPr>
              <a:t>басейну,</a:t>
            </a:r>
            <a:r>
              <a:rPr sz="1200" spc="27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що</a:t>
            </a:r>
            <a:r>
              <a:rPr sz="1200" spc="28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забезпечує</a:t>
            </a:r>
            <a:r>
              <a:rPr sz="1200" spc="28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рівномірне</a:t>
            </a:r>
            <a:r>
              <a:rPr sz="1200" spc="28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переливання</a:t>
            </a:r>
            <a:r>
              <a:rPr sz="1200" spc="28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води</a:t>
            </a:r>
            <a:r>
              <a:rPr sz="1200" spc="28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через</a:t>
            </a:r>
            <a:r>
              <a:rPr sz="1200" spc="28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краї</a:t>
            </a:r>
            <a:r>
              <a:rPr sz="1200" spc="28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</a:t>
            </a:r>
            <a:r>
              <a:rPr sz="1200" spc="28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жолоб.</a:t>
            </a:r>
            <a:r>
              <a:rPr sz="1200" spc="28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Це</a:t>
            </a:r>
            <a:r>
              <a:rPr sz="1200" spc="28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рішення </a:t>
            </a:r>
            <a:r>
              <a:rPr sz="1200" dirty="0">
                <a:latin typeface="Times New Roman"/>
                <a:cs typeface="Times New Roman"/>
              </a:rPr>
              <a:t>гарантує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ефект “дзеркальної” водної поверхні, що візуально підсилює глибину простору </a:t>
            </a:r>
            <a:r>
              <a:rPr sz="1200" spc="-25" dirty="0">
                <a:latin typeface="Times New Roman"/>
                <a:cs typeface="Times New Roman"/>
              </a:rPr>
              <a:t>та </a:t>
            </a:r>
            <a:r>
              <a:rPr sz="1200" dirty="0">
                <a:latin typeface="Times New Roman"/>
                <a:cs typeface="Times New Roman"/>
              </a:rPr>
              <a:t>відчуття</a:t>
            </a:r>
            <a:r>
              <a:rPr sz="1200" spc="-20" dirty="0">
                <a:latin typeface="Times New Roman"/>
                <a:cs typeface="Times New Roman"/>
              </a:rPr>
              <a:t> тиші.</a:t>
            </a:r>
            <a:endParaRPr sz="1200" dirty="0">
              <a:latin typeface="Times New Roman"/>
              <a:cs typeface="Times New Roman"/>
            </a:endParaRPr>
          </a:p>
          <a:p>
            <a:pPr marL="203200" marR="43180" indent="-152400" algn="just">
              <a:lnSpc>
                <a:spcPts val="1500"/>
              </a:lnSpc>
              <a:buSzPct val="120833"/>
              <a:buFont typeface="Times New Roman"/>
              <a:buChar char="-"/>
              <a:tabLst>
                <a:tab pos="203200" algn="l"/>
              </a:tabLst>
            </a:pPr>
            <a:r>
              <a:rPr sz="1200" b="1" dirty="0">
                <a:latin typeface="Times New Roman"/>
                <a:cs typeface="Times New Roman"/>
              </a:rPr>
              <a:t>Скульптурний</a:t>
            </a:r>
            <a:r>
              <a:rPr sz="1200" b="1" spc="170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Times New Roman"/>
                <a:cs typeface="Times New Roman"/>
              </a:rPr>
              <a:t>акцент</a:t>
            </a:r>
            <a:r>
              <a:rPr sz="1200" dirty="0">
                <a:latin typeface="Times New Roman"/>
                <a:cs typeface="Times New Roman"/>
              </a:rPr>
              <a:t>.</a:t>
            </a:r>
            <a:r>
              <a:rPr sz="1200" spc="18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У</a:t>
            </a:r>
            <a:r>
              <a:rPr sz="1200" spc="18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центрі</a:t>
            </a:r>
            <a:r>
              <a:rPr sz="1200" spc="18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водойми</a:t>
            </a:r>
            <a:r>
              <a:rPr sz="1200" spc="18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буде</a:t>
            </a:r>
            <a:r>
              <a:rPr sz="1200" spc="18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встановлено</a:t>
            </a:r>
            <a:r>
              <a:rPr sz="1200" spc="18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скульптуру</a:t>
            </a:r>
            <a:r>
              <a:rPr sz="1200" spc="18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«Крізь</a:t>
            </a:r>
            <a:r>
              <a:rPr sz="1200" spc="18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втрату» </a:t>
            </a:r>
            <a:r>
              <a:rPr sz="1200" dirty="0">
                <a:latin typeface="Times New Roman"/>
                <a:cs typeface="Times New Roman"/>
              </a:rPr>
              <a:t>молодого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українського</a:t>
            </a:r>
            <a:r>
              <a:rPr sz="120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скульптора.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Скульптура</a:t>
            </a:r>
            <a:r>
              <a:rPr sz="1200" dirty="0">
                <a:latin typeface="Times New Roman"/>
                <a:cs typeface="Times New Roman"/>
              </a:rPr>
              <a:t> стане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візуальною метафорою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не лише </a:t>
            </a:r>
            <a:r>
              <a:rPr sz="1200" spc="-20" dirty="0">
                <a:latin typeface="Times New Roman"/>
                <a:cs typeface="Times New Roman"/>
              </a:rPr>
              <a:t>болю </a:t>
            </a:r>
            <a:r>
              <a:rPr sz="1200" dirty="0">
                <a:latin typeface="Times New Roman"/>
                <a:cs typeface="Times New Roman"/>
              </a:rPr>
              <a:t>втрати,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а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й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відродження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та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переосмислення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трагедії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у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новий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вимір</a:t>
            </a:r>
            <a:r>
              <a:rPr sz="1200" spc="-10" dirty="0">
                <a:latin typeface="Times New Roman"/>
                <a:cs typeface="Times New Roman"/>
              </a:rPr>
              <a:t> пам’яті.</a:t>
            </a:r>
            <a:endParaRPr sz="1200" dirty="0">
              <a:latin typeface="Times New Roman"/>
              <a:cs typeface="Times New Roman"/>
            </a:endParaRPr>
          </a:p>
          <a:p>
            <a:pPr marL="203200" marR="43180" indent="-152400" algn="just">
              <a:lnSpc>
                <a:spcPts val="1500"/>
              </a:lnSpc>
              <a:buSzPct val="120833"/>
              <a:buFont typeface="Times New Roman"/>
              <a:buChar char="-"/>
              <a:tabLst>
                <a:tab pos="203200" algn="l"/>
              </a:tabLst>
            </a:pPr>
            <a:r>
              <a:rPr sz="1200" b="1" dirty="0">
                <a:latin typeface="Times New Roman"/>
                <a:cs typeface="Times New Roman"/>
              </a:rPr>
              <a:t>Імена,</a:t>
            </a:r>
            <a:r>
              <a:rPr sz="1200" b="1" spc="75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Times New Roman"/>
                <a:cs typeface="Times New Roman"/>
              </a:rPr>
              <a:t>вписані</a:t>
            </a:r>
            <a:r>
              <a:rPr sz="1200" b="1" spc="85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Times New Roman"/>
                <a:cs typeface="Times New Roman"/>
              </a:rPr>
              <a:t>у</a:t>
            </a:r>
            <a:r>
              <a:rPr sz="1200" b="1" spc="85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Times New Roman"/>
                <a:cs typeface="Times New Roman"/>
              </a:rPr>
              <a:t>воду.</a:t>
            </a:r>
            <a:r>
              <a:rPr sz="1200" b="1" spc="9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Додатковою</a:t>
            </a:r>
            <a:r>
              <a:rPr sz="1200" spc="8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опцією,</a:t>
            </a:r>
            <a:r>
              <a:rPr sz="1200" spc="8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є</a:t>
            </a:r>
            <a:r>
              <a:rPr sz="1200" spc="8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можливість</a:t>
            </a:r>
            <a:r>
              <a:rPr sz="1200" spc="9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гравіювання</a:t>
            </a:r>
            <a:r>
              <a:rPr sz="1200" spc="8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116</a:t>
            </a:r>
            <a:r>
              <a:rPr sz="1200" spc="8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імен</a:t>
            </a:r>
            <a:r>
              <a:rPr sz="1200" spc="9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загиблих </a:t>
            </a:r>
            <a:r>
              <a:rPr sz="1200" dirty="0">
                <a:latin typeface="Times New Roman"/>
                <a:cs typeface="Times New Roman"/>
              </a:rPr>
              <a:t>на</a:t>
            </a:r>
            <a:r>
              <a:rPr sz="1200" spc="7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кам’яному</a:t>
            </a:r>
            <a:r>
              <a:rPr sz="1200" spc="7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обідку,</a:t>
            </a:r>
            <a:r>
              <a:rPr sz="1200" spc="7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що</a:t>
            </a:r>
            <a:r>
              <a:rPr sz="1200" spc="7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знаходитиметься</a:t>
            </a:r>
            <a:r>
              <a:rPr sz="1200" spc="7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під</a:t>
            </a:r>
            <a:r>
              <a:rPr sz="1200" spc="7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водою,</a:t>
            </a:r>
            <a:r>
              <a:rPr sz="1200" spc="7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але</a:t>
            </a:r>
            <a:r>
              <a:rPr sz="1200" spc="7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залишатиметься</a:t>
            </a:r>
            <a:r>
              <a:rPr sz="1200" spc="7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чітко</a:t>
            </a:r>
            <a:r>
              <a:rPr sz="1200" spc="7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видимим. </a:t>
            </a:r>
            <a:r>
              <a:rPr sz="1200" dirty="0">
                <a:latin typeface="Times New Roman"/>
                <a:cs typeface="Times New Roman"/>
              </a:rPr>
              <a:t>Це</a:t>
            </a:r>
            <a:r>
              <a:rPr sz="1200" spc="6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рішення</a:t>
            </a:r>
            <a:r>
              <a:rPr sz="1200" spc="7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створює</a:t>
            </a:r>
            <a:r>
              <a:rPr sz="1200" spc="6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ефект</a:t>
            </a:r>
            <a:r>
              <a:rPr sz="1200" spc="7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присутньої</a:t>
            </a:r>
            <a:r>
              <a:rPr sz="1200" spc="6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пам’яті</a:t>
            </a:r>
            <a:r>
              <a:rPr sz="1200" spc="7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–</a:t>
            </a:r>
            <a:r>
              <a:rPr sz="1200" spc="6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імена,</a:t>
            </a:r>
            <a:r>
              <a:rPr sz="1200" spc="7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занурені</a:t>
            </a:r>
            <a:r>
              <a:rPr sz="1200" spc="6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у</a:t>
            </a:r>
            <a:r>
              <a:rPr sz="1200" spc="7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воду,</a:t>
            </a:r>
            <a:r>
              <a:rPr sz="1200" spc="6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ніби</a:t>
            </a:r>
            <a:r>
              <a:rPr sz="1200" spc="7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залишаються </a:t>
            </a:r>
            <a:r>
              <a:rPr sz="1200" dirty="0">
                <a:latin typeface="Times New Roman"/>
                <a:cs typeface="Times New Roman"/>
              </a:rPr>
              <a:t>частиною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плинності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spc="-25" dirty="0">
                <a:latin typeface="Times New Roman"/>
                <a:cs typeface="Times New Roman"/>
              </a:rPr>
              <a:t>часу,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проте</a:t>
            </a:r>
            <a:r>
              <a:rPr sz="1200" spc="-10" dirty="0">
                <a:latin typeface="Times New Roman"/>
                <a:cs typeface="Times New Roman"/>
              </a:rPr>
              <a:t> ніколи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не</a:t>
            </a:r>
            <a:r>
              <a:rPr sz="1200" spc="-10" dirty="0">
                <a:latin typeface="Times New Roman"/>
                <a:cs typeface="Times New Roman"/>
              </a:rPr>
              <a:t> зникають.</a:t>
            </a:r>
            <a:endParaRPr sz="1200" dirty="0">
              <a:latin typeface="Times New Roman"/>
              <a:cs typeface="Times New Roman"/>
            </a:endParaRPr>
          </a:p>
          <a:p>
            <a:pPr marL="203200" marR="43180" indent="-152400" algn="just">
              <a:lnSpc>
                <a:spcPts val="1500"/>
              </a:lnSpc>
              <a:buSzPct val="120833"/>
              <a:buFont typeface="Times New Roman"/>
              <a:buChar char="-"/>
              <a:tabLst>
                <a:tab pos="203200" algn="l"/>
              </a:tabLst>
            </a:pPr>
            <a:r>
              <a:rPr sz="1200" b="1" dirty="0">
                <a:latin typeface="Times New Roman"/>
                <a:cs typeface="Times New Roman"/>
              </a:rPr>
              <a:t>Простір</a:t>
            </a:r>
            <a:r>
              <a:rPr sz="1200" b="1" spc="375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Times New Roman"/>
                <a:cs typeface="Times New Roman"/>
              </a:rPr>
              <a:t>рефлексії.</a:t>
            </a:r>
            <a:r>
              <a:rPr sz="1200" b="1" spc="38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По</a:t>
            </a:r>
            <a:r>
              <a:rPr sz="1200" spc="38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периметру</a:t>
            </a:r>
            <a:r>
              <a:rPr sz="1200" spc="38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озера</a:t>
            </a:r>
            <a:r>
              <a:rPr sz="1200" spc="38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будуть</a:t>
            </a:r>
            <a:r>
              <a:rPr sz="1200" spc="38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розміщені</a:t>
            </a:r>
            <a:r>
              <a:rPr sz="1200" spc="38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садово-</a:t>
            </a:r>
            <a:r>
              <a:rPr sz="1200" dirty="0">
                <a:latin typeface="Times New Roman"/>
                <a:cs typeface="Times New Roman"/>
              </a:rPr>
              <a:t>паркові</a:t>
            </a:r>
            <a:r>
              <a:rPr sz="1200" spc="38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крісла,</a:t>
            </a:r>
            <a:r>
              <a:rPr sz="1200" spc="390" dirty="0">
                <a:latin typeface="Times New Roman"/>
                <a:cs typeface="Times New Roman"/>
              </a:rPr>
              <a:t> </a:t>
            </a:r>
            <a:r>
              <a:rPr sz="1200" spc="-25" dirty="0">
                <a:latin typeface="Times New Roman"/>
                <a:cs typeface="Times New Roman"/>
              </a:rPr>
              <a:t>що </a:t>
            </a:r>
            <a:r>
              <a:rPr sz="1200" dirty="0">
                <a:latin typeface="Times New Roman"/>
                <a:cs typeface="Times New Roman"/>
              </a:rPr>
              <a:t>дозволять</a:t>
            </a:r>
            <a:r>
              <a:rPr sz="1200" spc="2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відвідувачам</a:t>
            </a:r>
            <a:r>
              <a:rPr sz="1200" spc="229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знаходити</a:t>
            </a:r>
            <a:r>
              <a:rPr sz="1200" spc="2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власний</a:t>
            </a:r>
            <a:r>
              <a:rPr sz="1200" spc="229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кут</a:t>
            </a:r>
            <a:r>
              <a:rPr sz="1200" spc="229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огляду</a:t>
            </a:r>
            <a:r>
              <a:rPr sz="1200" spc="2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та</a:t>
            </a:r>
            <a:r>
              <a:rPr sz="1200" spc="229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взаємодії</a:t>
            </a:r>
            <a:r>
              <a:rPr sz="1200" spc="2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</a:t>
            </a:r>
            <a:r>
              <a:rPr sz="1200" spc="229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простором.</a:t>
            </a:r>
            <a:r>
              <a:rPr sz="1200" spc="229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Кожен </a:t>
            </a:r>
            <a:r>
              <a:rPr sz="1200" dirty="0">
                <a:latin typeface="Times New Roman"/>
                <a:cs typeface="Times New Roman"/>
              </a:rPr>
              <a:t>зможе</a:t>
            </a:r>
            <a:r>
              <a:rPr sz="1200" spc="-3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обрати,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як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сприймати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цей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простір: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через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мовчання,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споглядання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чи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осмислення.</a:t>
            </a:r>
            <a:endParaRPr sz="12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B724AB5-AA38-4EB8-BADE-B9233A4C24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27866"/>
            <a:ext cx="7556500" cy="5037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2916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644BB00-7BFB-4845-A842-28DD40D09E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83" y="0"/>
            <a:ext cx="7128933" cy="1069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3828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2015BFD-FD38-4140-9898-EE63F1F50B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28061"/>
            <a:ext cx="7556500" cy="5037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5831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43800" y="705960"/>
            <a:ext cx="6273165" cy="91617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64105" algn="just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Times New Roman"/>
                <a:cs typeface="Times New Roman"/>
              </a:rPr>
              <a:t>2.</a:t>
            </a:r>
            <a:r>
              <a:rPr sz="1200" b="1" spc="-15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Times New Roman"/>
                <a:cs typeface="Times New Roman"/>
              </a:rPr>
              <a:t>Музейний</a:t>
            </a:r>
            <a:r>
              <a:rPr sz="1200" b="1" spc="-15" dirty="0">
                <a:latin typeface="Times New Roman"/>
                <a:cs typeface="Times New Roman"/>
              </a:rPr>
              <a:t> </a:t>
            </a:r>
            <a:r>
              <a:rPr sz="1200" b="1" spc="-10" dirty="0">
                <a:latin typeface="Times New Roman"/>
                <a:cs typeface="Times New Roman"/>
              </a:rPr>
              <a:t>комплекс</a:t>
            </a:r>
            <a:endParaRPr sz="1200">
              <a:latin typeface="Times New Roman"/>
              <a:cs typeface="Times New Roman"/>
            </a:endParaRPr>
          </a:p>
          <a:p>
            <a:pPr marL="76200" marR="68580" algn="just">
              <a:lnSpc>
                <a:spcPct val="104200"/>
              </a:lnSpc>
            </a:pPr>
            <a:r>
              <a:rPr sz="1200" dirty="0">
                <a:latin typeface="Times New Roman"/>
                <a:cs typeface="Times New Roman"/>
              </a:rPr>
              <a:t>Музей</a:t>
            </a:r>
            <a:r>
              <a:rPr sz="1200" spc="11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присвячений</a:t>
            </a:r>
            <a:r>
              <a:rPr sz="1200" spc="1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історії</a:t>
            </a:r>
            <a:r>
              <a:rPr sz="1200" spc="1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спротиву</a:t>
            </a:r>
            <a:r>
              <a:rPr sz="1200" spc="1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та</a:t>
            </a:r>
            <a:r>
              <a:rPr sz="1200" spc="1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перемоги</a:t>
            </a:r>
            <a:r>
              <a:rPr sz="1200" spc="1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Київщини</a:t>
            </a:r>
            <a:r>
              <a:rPr sz="1200" spc="1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над</a:t>
            </a:r>
            <a:r>
              <a:rPr sz="1200" spc="1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російськими</a:t>
            </a:r>
            <a:r>
              <a:rPr sz="1200" spc="1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окупантами</a:t>
            </a:r>
            <a:r>
              <a:rPr sz="1200" spc="130" dirty="0">
                <a:latin typeface="Times New Roman"/>
                <a:cs typeface="Times New Roman"/>
              </a:rPr>
              <a:t> </a:t>
            </a:r>
            <a:r>
              <a:rPr sz="1200" spc="-50" dirty="0">
                <a:latin typeface="Times New Roman"/>
                <a:cs typeface="Times New Roman"/>
              </a:rPr>
              <a:t>у </a:t>
            </a:r>
            <a:r>
              <a:rPr sz="1200" dirty="0">
                <a:latin typeface="Times New Roman"/>
                <a:cs typeface="Times New Roman"/>
              </a:rPr>
              <a:t>XXI</a:t>
            </a:r>
            <a:r>
              <a:rPr sz="1200" spc="5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столітті.</a:t>
            </a:r>
            <a:r>
              <a:rPr sz="1200" spc="6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Це</a:t>
            </a:r>
            <a:r>
              <a:rPr sz="1200" spc="7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сучасний</a:t>
            </a:r>
            <a:r>
              <a:rPr sz="1200" spc="6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простір</a:t>
            </a:r>
            <a:r>
              <a:rPr sz="1200" spc="6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пам’яті,</a:t>
            </a:r>
            <a:r>
              <a:rPr sz="1200" spc="7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що</a:t>
            </a:r>
            <a:r>
              <a:rPr sz="1200" spc="6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поєднує</a:t>
            </a:r>
            <a:r>
              <a:rPr sz="1200" spc="6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експозиційну,</a:t>
            </a:r>
            <a:r>
              <a:rPr sz="1200" spc="7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освітню</a:t>
            </a:r>
            <a:r>
              <a:rPr sz="1200" spc="6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та</a:t>
            </a:r>
            <a:r>
              <a:rPr sz="1200" spc="7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громадську функції.</a:t>
            </a:r>
            <a:endParaRPr sz="1200">
              <a:latin typeface="Times New Roman"/>
              <a:cs typeface="Times New Roman"/>
            </a:endParaRPr>
          </a:p>
          <a:p>
            <a:pPr marL="76200" algn="just">
              <a:lnSpc>
                <a:spcPts val="1345"/>
              </a:lnSpc>
              <a:spcBef>
                <a:spcPts val="60"/>
              </a:spcBef>
            </a:pPr>
            <a:r>
              <a:rPr sz="1200" b="1" dirty="0">
                <a:latin typeface="Times New Roman"/>
                <a:cs typeface="Times New Roman"/>
              </a:rPr>
              <a:t>Функціональне </a:t>
            </a:r>
            <a:r>
              <a:rPr sz="1200" b="1" spc="-10" dirty="0">
                <a:latin typeface="Times New Roman"/>
                <a:cs typeface="Times New Roman"/>
              </a:rPr>
              <a:t>зонування:</a:t>
            </a:r>
            <a:endParaRPr sz="1200">
              <a:latin typeface="Times New Roman"/>
              <a:cs typeface="Times New Roman"/>
            </a:endParaRPr>
          </a:p>
          <a:p>
            <a:pPr marL="228600" marR="68580" indent="-152400">
              <a:lnSpc>
                <a:spcPts val="1500"/>
              </a:lnSpc>
              <a:spcBef>
                <a:spcPts val="155"/>
              </a:spcBef>
              <a:buSzPct val="120833"/>
              <a:buFont typeface="Times New Roman"/>
              <a:buChar char="-"/>
              <a:tabLst>
                <a:tab pos="228600" algn="l"/>
              </a:tabLst>
            </a:pPr>
            <a:r>
              <a:rPr sz="1200" i="1" dirty="0">
                <a:latin typeface="Times New Roman"/>
                <a:cs typeface="Times New Roman"/>
              </a:rPr>
              <a:t>Експозиційна</a:t>
            </a:r>
            <a:r>
              <a:rPr sz="1200" i="1" spc="70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зала</a:t>
            </a:r>
            <a:r>
              <a:rPr sz="1200" i="1" spc="85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постійної</a:t>
            </a:r>
            <a:r>
              <a:rPr sz="1200" i="1" spc="85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виставки</a:t>
            </a:r>
            <a:r>
              <a:rPr sz="1200" i="1" spc="8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–</a:t>
            </a:r>
            <a:r>
              <a:rPr sz="1200" spc="8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розповідає</a:t>
            </a:r>
            <a:r>
              <a:rPr sz="1200" spc="8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про</a:t>
            </a:r>
            <a:r>
              <a:rPr sz="1200" spc="8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події</a:t>
            </a:r>
            <a:r>
              <a:rPr sz="1200" spc="8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окупації,</a:t>
            </a:r>
            <a:r>
              <a:rPr sz="1200" spc="8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героїчний</a:t>
            </a:r>
            <a:r>
              <a:rPr sz="1200" spc="8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спротив </a:t>
            </a:r>
            <a:r>
              <a:rPr sz="1200" dirty="0">
                <a:latin typeface="Times New Roman"/>
                <a:cs typeface="Times New Roman"/>
              </a:rPr>
              <a:t>мешканців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та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звільнення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регіону.</a:t>
            </a:r>
            <a:endParaRPr sz="1200">
              <a:latin typeface="Times New Roman"/>
              <a:cs typeface="Times New Roman"/>
            </a:endParaRPr>
          </a:p>
          <a:p>
            <a:pPr marL="228600" marR="68580" indent="-152400">
              <a:lnSpc>
                <a:spcPts val="1500"/>
              </a:lnSpc>
              <a:buSzPct val="120833"/>
              <a:buFont typeface="Times New Roman"/>
              <a:buChar char="-"/>
              <a:tabLst>
                <a:tab pos="228600" algn="l"/>
              </a:tabLst>
            </a:pPr>
            <a:r>
              <a:rPr sz="1200" i="1" dirty="0">
                <a:latin typeface="Times New Roman"/>
                <a:cs typeface="Times New Roman"/>
              </a:rPr>
              <a:t>Експозиційна</a:t>
            </a:r>
            <a:r>
              <a:rPr sz="1200" i="1" spc="215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зала</a:t>
            </a:r>
            <a:r>
              <a:rPr sz="1200" i="1" spc="215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тимчасових</a:t>
            </a:r>
            <a:r>
              <a:rPr sz="1200" i="1" spc="215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виставок</a:t>
            </a:r>
            <a:r>
              <a:rPr sz="1200" i="1" spc="2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–</a:t>
            </a:r>
            <a:r>
              <a:rPr sz="1200" spc="2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динамічний</a:t>
            </a:r>
            <a:r>
              <a:rPr sz="1200" spc="2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простір</a:t>
            </a:r>
            <a:r>
              <a:rPr sz="1200" spc="2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для</a:t>
            </a:r>
            <a:r>
              <a:rPr sz="1200" spc="2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змінних</a:t>
            </a:r>
            <a:r>
              <a:rPr sz="1200" spc="22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експозицій, </a:t>
            </a:r>
            <a:r>
              <a:rPr sz="1200" dirty="0">
                <a:latin typeface="Times New Roman"/>
                <a:cs typeface="Times New Roman"/>
              </a:rPr>
              <a:t>присвячених</a:t>
            </a:r>
            <a:r>
              <a:rPr sz="1200" spc="-3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окремим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подіям,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особистостям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та</a:t>
            </a:r>
            <a:r>
              <a:rPr sz="1200" spc="-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актуальним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дослідженням.</a:t>
            </a:r>
            <a:endParaRPr sz="1200">
              <a:latin typeface="Times New Roman"/>
              <a:cs typeface="Times New Roman"/>
            </a:endParaRPr>
          </a:p>
          <a:p>
            <a:pPr marL="228600" indent="-152400">
              <a:lnSpc>
                <a:spcPts val="1370"/>
              </a:lnSpc>
              <a:buSzPct val="120833"/>
              <a:buFont typeface="Times New Roman"/>
              <a:buChar char="-"/>
              <a:tabLst>
                <a:tab pos="228600" algn="l"/>
              </a:tabLst>
            </a:pPr>
            <a:r>
              <a:rPr sz="1200" i="1" dirty="0">
                <a:latin typeface="Times New Roman"/>
                <a:cs typeface="Times New Roman"/>
              </a:rPr>
              <a:t>Лекторій</a:t>
            </a:r>
            <a:r>
              <a:rPr sz="1200" i="1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–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місце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для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освітніх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заходів,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лекцій,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панельних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дискусій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та</a:t>
            </a:r>
            <a:r>
              <a:rPr sz="1200" spc="-10" dirty="0">
                <a:latin typeface="Times New Roman"/>
                <a:cs typeface="Times New Roman"/>
              </a:rPr>
              <a:t> презентацій.</a:t>
            </a:r>
            <a:endParaRPr sz="1200">
              <a:latin typeface="Times New Roman"/>
              <a:cs typeface="Times New Roman"/>
            </a:endParaRPr>
          </a:p>
          <a:p>
            <a:pPr marL="228600" marR="68580" indent="-152400" algn="just">
              <a:lnSpc>
                <a:spcPts val="1500"/>
              </a:lnSpc>
              <a:spcBef>
                <a:spcPts val="130"/>
              </a:spcBef>
              <a:buSzPct val="120833"/>
              <a:buFont typeface="Times New Roman"/>
              <a:buChar char="-"/>
              <a:tabLst>
                <a:tab pos="228600" algn="l"/>
              </a:tabLst>
            </a:pPr>
            <a:r>
              <a:rPr sz="1200" i="1" dirty="0">
                <a:latin typeface="Times New Roman"/>
                <a:cs typeface="Times New Roman"/>
              </a:rPr>
              <a:t>Підземне</a:t>
            </a:r>
            <a:r>
              <a:rPr sz="1200" i="1" spc="185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укриття</a:t>
            </a:r>
            <a:r>
              <a:rPr sz="1200" i="1" spc="19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–</a:t>
            </a:r>
            <a:r>
              <a:rPr sz="1200" spc="19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безпечний</a:t>
            </a:r>
            <a:r>
              <a:rPr sz="1200" spc="20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простір</a:t>
            </a:r>
            <a:r>
              <a:rPr sz="1200" spc="19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для</a:t>
            </a:r>
            <a:r>
              <a:rPr sz="1200" spc="19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відвідувачів</a:t>
            </a:r>
            <a:r>
              <a:rPr sz="1200" spc="19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у</a:t>
            </a:r>
            <a:r>
              <a:rPr sz="1200" spc="20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разі</a:t>
            </a:r>
            <a:r>
              <a:rPr sz="1200" spc="19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загрози.</a:t>
            </a:r>
            <a:r>
              <a:rPr sz="1200" spc="19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Також</a:t>
            </a:r>
            <a:r>
              <a:rPr sz="1200" spc="20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можливе </a:t>
            </a:r>
            <a:r>
              <a:rPr sz="1200" dirty="0">
                <a:latin typeface="Times New Roman"/>
                <a:cs typeface="Times New Roman"/>
              </a:rPr>
              <a:t>використання</a:t>
            </a:r>
            <a:r>
              <a:rPr sz="1200" spc="-3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підземного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простору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церкви,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як</a:t>
            </a:r>
            <a:r>
              <a:rPr sz="1200" spc="-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найпростішого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укриття.</a:t>
            </a:r>
            <a:endParaRPr sz="1200">
              <a:latin typeface="Times New Roman"/>
              <a:cs typeface="Times New Roman"/>
            </a:endParaRPr>
          </a:p>
          <a:p>
            <a:pPr marL="228600" marR="68580" indent="-152400" algn="just">
              <a:lnSpc>
                <a:spcPts val="1500"/>
              </a:lnSpc>
              <a:buSzPct val="120833"/>
              <a:buFont typeface="Times New Roman"/>
              <a:buChar char="-"/>
              <a:tabLst>
                <a:tab pos="228600" algn="l"/>
              </a:tabLst>
            </a:pPr>
            <a:r>
              <a:rPr sz="1200" i="1" dirty="0">
                <a:latin typeface="Times New Roman"/>
                <a:cs typeface="Times New Roman"/>
              </a:rPr>
              <a:t>Комерційна</a:t>
            </a:r>
            <a:r>
              <a:rPr sz="1200" i="1" spc="25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зона</a:t>
            </a:r>
            <a:r>
              <a:rPr sz="1200" i="1" spc="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–</a:t>
            </a:r>
            <a:r>
              <a:rPr sz="1200" spc="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книгарня,</a:t>
            </a:r>
            <a:r>
              <a:rPr sz="1200" spc="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кав’ярня</a:t>
            </a:r>
            <a:r>
              <a:rPr sz="1200" spc="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та</a:t>
            </a:r>
            <a:r>
              <a:rPr sz="1200" spc="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сувенірна</a:t>
            </a:r>
            <a:r>
              <a:rPr sz="1200" spc="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крамниця,</a:t>
            </a:r>
            <a:r>
              <a:rPr sz="1200" spc="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що</a:t>
            </a:r>
            <a:r>
              <a:rPr sz="1200" spc="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забезпечують</a:t>
            </a:r>
            <a:r>
              <a:rPr sz="1200" spc="3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інтеграцію </a:t>
            </a:r>
            <a:r>
              <a:rPr sz="1200" dirty="0">
                <a:latin typeface="Times New Roman"/>
                <a:cs typeface="Times New Roman"/>
              </a:rPr>
              <a:t>музею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міський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простір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та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сприятиме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його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фінансовій </a:t>
            </a:r>
            <a:r>
              <a:rPr sz="1200" spc="-10" dirty="0">
                <a:latin typeface="Times New Roman"/>
                <a:cs typeface="Times New Roman"/>
              </a:rPr>
              <a:t>підтримці.</a:t>
            </a:r>
            <a:endParaRPr sz="1200">
              <a:latin typeface="Times New Roman"/>
              <a:cs typeface="Times New Roman"/>
            </a:endParaRPr>
          </a:p>
          <a:p>
            <a:pPr marL="228600" marR="68580" indent="-152400" algn="just">
              <a:lnSpc>
                <a:spcPts val="1500"/>
              </a:lnSpc>
              <a:buSzPct val="120833"/>
              <a:buFont typeface="Times New Roman"/>
              <a:buChar char="-"/>
              <a:tabLst>
                <a:tab pos="228600" algn="l"/>
              </a:tabLst>
            </a:pPr>
            <a:r>
              <a:rPr sz="1200" i="1" dirty="0">
                <a:latin typeface="Times New Roman"/>
                <a:cs typeface="Times New Roman"/>
              </a:rPr>
              <a:t>Вуличний</a:t>
            </a:r>
            <a:r>
              <a:rPr sz="1200" i="1" spc="260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амфітеатр</a:t>
            </a:r>
            <a:r>
              <a:rPr sz="1200" i="1" spc="265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-</a:t>
            </a:r>
            <a:r>
              <a:rPr sz="1200" i="1" spc="26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виконує</a:t>
            </a:r>
            <a:r>
              <a:rPr sz="1200" spc="26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подвійну</a:t>
            </a:r>
            <a:r>
              <a:rPr sz="1200" spc="26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функцію</a:t>
            </a:r>
            <a:r>
              <a:rPr sz="1200" spc="26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–</a:t>
            </a:r>
            <a:r>
              <a:rPr sz="1200" spc="26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місце</a:t>
            </a:r>
            <a:r>
              <a:rPr sz="1200" spc="26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для</a:t>
            </a:r>
            <a:r>
              <a:rPr sz="1200" spc="26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зібрань</a:t>
            </a:r>
            <a:r>
              <a:rPr sz="1200" spc="26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і</a:t>
            </a:r>
            <a:r>
              <a:rPr sz="1200" spc="26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простору</a:t>
            </a:r>
            <a:r>
              <a:rPr sz="1200" spc="265" dirty="0">
                <a:latin typeface="Times New Roman"/>
                <a:cs typeface="Times New Roman"/>
              </a:rPr>
              <a:t> </a:t>
            </a:r>
            <a:r>
              <a:rPr sz="1200" spc="-25" dirty="0">
                <a:latin typeface="Times New Roman"/>
                <a:cs typeface="Times New Roman"/>
              </a:rPr>
              <a:t>для </a:t>
            </a:r>
            <a:r>
              <a:rPr sz="1200" dirty="0">
                <a:latin typeface="Times New Roman"/>
                <a:cs typeface="Times New Roman"/>
              </a:rPr>
              <a:t>споглядання.</a:t>
            </a:r>
            <a:r>
              <a:rPr sz="1200" spc="9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</a:t>
            </a:r>
            <a:r>
              <a:rPr sz="1200" spc="10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його</a:t>
            </a:r>
            <a:r>
              <a:rPr sz="1200" spc="10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лави</a:t>
            </a:r>
            <a:r>
              <a:rPr sz="1200" spc="10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відкривається</a:t>
            </a:r>
            <a:r>
              <a:rPr sz="1200" spc="10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панорамний</a:t>
            </a:r>
            <a:r>
              <a:rPr sz="1200" spc="10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вид</a:t>
            </a:r>
            <a:r>
              <a:rPr sz="1200" spc="10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на</a:t>
            </a:r>
            <a:r>
              <a:rPr sz="1200" spc="10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меморіальне</a:t>
            </a:r>
            <a:r>
              <a:rPr sz="1200" spc="10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озеро,</a:t>
            </a:r>
            <a:r>
              <a:rPr sz="1200" spc="10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церкву</a:t>
            </a:r>
            <a:r>
              <a:rPr sz="1200" spc="110" dirty="0">
                <a:latin typeface="Times New Roman"/>
                <a:cs typeface="Times New Roman"/>
              </a:rPr>
              <a:t> </a:t>
            </a:r>
            <a:r>
              <a:rPr sz="1200" spc="-25" dirty="0">
                <a:latin typeface="Times New Roman"/>
                <a:cs typeface="Times New Roman"/>
              </a:rPr>
              <a:t>та </a:t>
            </a:r>
            <a:r>
              <a:rPr sz="1200" dirty="0">
                <a:latin typeface="Times New Roman"/>
                <a:cs typeface="Times New Roman"/>
              </a:rPr>
              <a:t>сад,</a:t>
            </a:r>
            <a:r>
              <a:rPr sz="1200" spc="17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створюючи</a:t>
            </a:r>
            <a:r>
              <a:rPr sz="1200" spc="18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тиху</a:t>
            </a:r>
            <a:r>
              <a:rPr sz="1200" spc="18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взаємодію</a:t>
            </a:r>
            <a:r>
              <a:rPr sz="1200" spc="18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між</a:t>
            </a:r>
            <a:r>
              <a:rPr sz="1200" spc="18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архітектурою,</a:t>
            </a:r>
            <a:r>
              <a:rPr sz="1200" spc="18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природою</a:t>
            </a:r>
            <a:r>
              <a:rPr sz="1200" spc="18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та</a:t>
            </a:r>
            <a:r>
              <a:rPr sz="1200" spc="18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пам’яттю.</a:t>
            </a:r>
            <a:r>
              <a:rPr sz="1200" spc="18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Передбачена </a:t>
            </a:r>
            <a:r>
              <a:rPr sz="1200" dirty="0">
                <a:latin typeface="Times New Roman"/>
                <a:cs typeface="Times New Roman"/>
              </a:rPr>
              <a:t>можливість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зібрання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великої кількості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людей для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відкритих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лекцій, зустрічей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 </a:t>
            </a:r>
            <a:r>
              <a:rPr sz="1200" spc="-10" dirty="0">
                <a:latin typeface="Times New Roman"/>
                <a:cs typeface="Times New Roman"/>
              </a:rPr>
              <a:t>істориками, </a:t>
            </a:r>
            <a:r>
              <a:rPr sz="1200" dirty="0">
                <a:latin typeface="Times New Roman"/>
                <a:cs typeface="Times New Roman"/>
              </a:rPr>
              <a:t>свідками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подій,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ветеранами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та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дослідниками.</a:t>
            </a:r>
            <a:endParaRPr sz="1200">
              <a:latin typeface="Times New Roman"/>
              <a:cs typeface="Times New Roman"/>
            </a:endParaRPr>
          </a:p>
          <a:p>
            <a:pPr marL="228600" marR="68580" indent="-152400" algn="just">
              <a:lnSpc>
                <a:spcPts val="1500"/>
              </a:lnSpc>
              <a:buSzPct val="120833"/>
              <a:buFont typeface="Times New Roman"/>
              <a:buChar char="-"/>
              <a:tabLst>
                <a:tab pos="228600" algn="l"/>
              </a:tabLst>
            </a:pPr>
            <a:r>
              <a:rPr sz="1200" i="1" dirty="0">
                <a:latin typeface="Times New Roman"/>
                <a:cs typeface="Times New Roman"/>
              </a:rPr>
              <a:t>Експлуатована</a:t>
            </a:r>
            <a:r>
              <a:rPr sz="1200" i="1" spc="320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покрівля</a:t>
            </a:r>
            <a:r>
              <a:rPr sz="1200" i="1" spc="330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з</a:t>
            </a:r>
            <a:r>
              <a:rPr sz="1200" i="1" spc="330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оглядовим</a:t>
            </a:r>
            <a:r>
              <a:rPr sz="1200" i="1" spc="330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майданчиком</a:t>
            </a:r>
            <a:r>
              <a:rPr sz="1200" i="1" spc="3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–</a:t>
            </a:r>
            <a:r>
              <a:rPr sz="1200" spc="3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панорамний</a:t>
            </a:r>
            <a:r>
              <a:rPr sz="1200" spc="3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простір</a:t>
            </a:r>
            <a:r>
              <a:rPr sz="1200" spc="3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із</a:t>
            </a:r>
            <a:r>
              <a:rPr sz="1200" spc="3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видом</a:t>
            </a:r>
            <a:r>
              <a:rPr sz="1200" spc="330" dirty="0">
                <a:latin typeface="Times New Roman"/>
                <a:cs typeface="Times New Roman"/>
              </a:rPr>
              <a:t> </a:t>
            </a:r>
            <a:r>
              <a:rPr sz="1200" spc="-25" dirty="0">
                <a:latin typeface="Times New Roman"/>
                <a:cs typeface="Times New Roman"/>
              </a:rPr>
              <a:t>на </a:t>
            </a:r>
            <a:r>
              <a:rPr sz="1200" dirty="0">
                <a:latin typeface="Times New Roman"/>
                <a:cs typeface="Times New Roman"/>
              </a:rPr>
              <a:t>територію</a:t>
            </a:r>
            <a:r>
              <a:rPr sz="1200" spc="125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Times New Roman"/>
                <a:cs typeface="Times New Roman"/>
              </a:rPr>
              <a:t>церкви,</a:t>
            </a:r>
            <a:r>
              <a:rPr sz="1200" spc="125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Times New Roman"/>
                <a:cs typeface="Times New Roman"/>
              </a:rPr>
              <a:t>й</a:t>
            </a:r>
            <a:r>
              <a:rPr sz="1200" spc="125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Times New Roman"/>
                <a:cs typeface="Times New Roman"/>
              </a:rPr>
              <a:t>меморіальне</a:t>
            </a:r>
            <a:r>
              <a:rPr sz="1200" spc="130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Times New Roman"/>
                <a:cs typeface="Times New Roman"/>
              </a:rPr>
              <a:t>озеро,</a:t>
            </a:r>
            <a:r>
              <a:rPr sz="1200" spc="125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Times New Roman"/>
                <a:cs typeface="Times New Roman"/>
              </a:rPr>
              <a:t>що</a:t>
            </a:r>
            <a:r>
              <a:rPr sz="1200" spc="125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Times New Roman"/>
                <a:cs typeface="Times New Roman"/>
              </a:rPr>
              <a:t>є</a:t>
            </a:r>
            <a:r>
              <a:rPr sz="1200" spc="125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Times New Roman"/>
                <a:cs typeface="Times New Roman"/>
              </a:rPr>
              <a:t>ключовим</a:t>
            </a:r>
            <a:r>
              <a:rPr sz="1200" spc="130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Times New Roman"/>
                <a:cs typeface="Times New Roman"/>
              </a:rPr>
              <a:t>символом</a:t>
            </a:r>
            <a:r>
              <a:rPr sz="1200" spc="125" dirty="0">
                <a:latin typeface="Times New Roman"/>
                <a:cs typeface="Times New Roman"/>
              </a:rPr>
              <a:t>  </a:t>
            </a:r>
            <a:r>
              <a:rPr sz="1200" spc="-10" dirty="0">
                <a:latin typeface="Times New Roman"/>
                <a:cs typeface="Times New Roman"/>
              </a:rPr>
              <a:t>меморіального комплексу.</a:t>
            </a:r>
            <a:endParaRPr sz="1200">
              <a:latin typeface="Times New Roman"/>
              <a:cs typeface="Times New Roman"/>
            </a:endParaRPr>
          </a:p>
          <a:p>
            <a:pPr marL="228600" marR="68580" indent="-152400" algn="just">
              <a:lnSpc>
                <a:spcPts val="1500"/>
              </a:lnSpc>
              <a:buSzPct val="120833"/>
              <a:buFont typeface="Times New Roman"/>
              <a:buChar char="-"/>
              <a:tabLst>
                <a:tab pos="228600" algn="l"/>
              </a:tabLst>
            </a:pPr>
            <a:r>
              <a:rPr sz="1200" i="1" dirty="0">
                <a:latin typeface="Times New Roman"/>
                <a:cs typeface="Times New Roman"/>
              </a:rPr>
              <a:t>Доступність</a:t>
            </a:r>
            <a:r>
              <a:rPr sz="1200" i="1" spc="34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–</a:t>
            </a:r>
            <a:r>
              <a:rPr sz="1200" spc="35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вихід</a:t>
            </a:r>
            <a:r>
              <a:rPr sz="1200" spc="35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на</a:t>
            </a:r>
            <a:r>
              <a:rPr sz="1200" spc="35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покрівлю</a:t>
            </a:r>
            <a:r>
              <a:rPr sz="1200" spc="35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передбачений</a:t>
            </a:r>
            <a:r>
              <a:rPr sz="1200" spc="35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як</a:t>
            </a:r>
            <a:r>
              <a:rPr sz="1200" spc="35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із</a:t>
            </a:r>
            <a:r>
              <a:rPr sz="1200" spc="35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середини</a:t>
            </a:r>
            <a:r>
              <a:rPr sz="1200" spc="35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музею</a:t>
            </a:r>
            <a:r>
              <a:rPr sz="1200" spc="35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(інклюзивним </a:t>
            </a:r>
            <a:r>
              <a:rPr sz="1200" dirty="0">
                <a:latin typeface="Times New Roman"/>
                <a:cs typeface="Times New Roman"/>
              </a:rPr>
              <a:t>ліфтом),</a:t>
            </a:r>
            <a:r>
              <a:rPr sz="1200" spc="38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так</a:t>
            </a:r>
            <a:r>
              <a:rPr sz="1200" spc="39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і</a:t>
            </a:r>
            <a:r>
              <a:rPr sz="1200" spc="39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зовні,</a:t>
            </a:r>
            <a:r>
              <a:rPr sz="1200" spc="39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через</a:t>
            </a:r>
            <a:r>
              <a:rPr sz="1200" spc="39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відкритий</a:t>
            </a:r>
            <a:r>
              <a:rPr sz="1200" spc="39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пандус</a:t>
            </a:r>
            <a:r>
              <a:rPr sz="1200" spc="39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вздовж</a:t>
            </a:r>
            <a:r>
              <a:rPr sz="1200" spc="39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фасаду</a:t>
            </a:r>
            <a:r>
              <a:rPr sz="1200" spc="39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та</a:t>
            </a:r>
            <a:r>
              <a:rPr sz="1200" spc="39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сходи,</a:t>
            </a:r>
            <a:r>
              <a:rPr sz="1200" spc="39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забезпечуючи </a:t>
            </a:r>
            <a:r>
              <a:rPr sz="1200" dirty="0">
                <a:latin typeface="Times New Roman"/>
                <a:cs typeface="Times New Roman"/>
              </a:rPr>
              <a:t>інклюзивність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простору.</a:t>
            </a:r>
            <a:endParaRPr sz="1200">
              <a:latin typeface="Times New Roman"/>
              <a:cs typeface="Times New Roman"/>
            </a:endParaRPr>
          </a:p>
          <a:p>
            <a:pPr marL="2654300" algn="just">
              <a:lnSpc>
                <a:spcPct val="100000"/>
              </a:lnSpc>
            </a:pPr>
            <a:r>
              <a:rPr sz="1200" b="1" dirty="0">
                <a:latin typeface="Times New Roman"/>
                <a:cs typeface="Times New Roman"/>
              </a:rPr>
              <a:t>3. </a:t>
            </a:r>
            <a:r>
              <a:rPr sz="1200" b="1" spc="-10" dirty="0">
                <a:latin typeface="Times New Roman"/>
                <a:cs typeface="Times New Roman"/>
              </a:rPr>
              <a:t>Аванплоща</a:t>
            </a:r>
            <a:endParaRPr sz="1200">
              <a:latin typeface="Times New Roman"/>
              <a:cs typeface="Times New Roman"/>
            </a:endParaRPr>
          </a:p>
          <a:p>
            <a:pPr marL="76200" marR="68580" algn="just">
              <a:lnSpc>
                <a:spcPct val="104200"/>
              </a:lnSpc>
            </a:pPr>
            <a:r>
              <a:rPr sz="1200" dirty="0">
                <a:latin typeface="Times New Roman"/>
                <a:cs typeface="Times New Roman"/>
              </a:rPr>
              <a:t>Аванплоща</a:t>
            </a:r>
            <a:r>
              <a:rPr sz="1200" spc="17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забезпечує</a:t>
            </a:r>
            <a:r>
              <a:rPr sz="1200" spc="19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плавний</a:t>
            </a:r>
            <a:r>
              <a:rPr sz="1200" spc="18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перехід</a:t>
            </a:r>
            <a:r>
              <a:rPr sz="1200" spc="19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від</a:t>
            </a:r>
            <a:r>
              <a:rPr sz="1200" spc="19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міського</a:t>
            </a:r>
            <a:r>
              <a:rPr sz="1200" spc="18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середовища</a:t>
            </a:r>
            <a:r>
              <a:rPr sz="1200" spc="19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до</a:t>
            </a:r>
            <a:r>
              <a:rPr sz="1200" spc="19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простору</a:t>
            </a:r>
            <a:r>
              <a:rPr sz="1200" spc="19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вшанування пам’яті.</a:t>
            </a:r>
            <a:endParaRPr sz="1200">
              <a:latin typeface="Times New Roman"/>
              <a:cs typeface="Times New Roman"/>
            </a:endParaRPr>
          </a:p>
          <a:p>
            <a:pPr marL="76200" marR="68580" algn="just">
              <a:lnSpc>
                <a:spcPct val="104200"/>
              </a:lnSpc>
            </a:pPr>
            <a:r>
              <a:rPr sz="1200" dirty="0">
                <a:latin typeface="Times New Roman"/>
                <a:cs typeface="Times New Roman"/>
              </a:rPr>
              <a:t>Цей</a:t>
            </a:r>
            <a:r>
              <a:rPr sz="1200" spc="9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просторовий</a:t>
            </a:r>
            <a:r>
              <a:rPr sz="1200" spc="10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прийом</a:t>
            </a:r>
            <a:r>
              <a:rPr sz="1200" spc="10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не</a:t>
            </a:r>
            <a:r>
              <a:rPr sz="1200" spc="1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лише</a:t>
            </a:r>
            <a:r>
              <a:rPr sz="1200" spc="10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структурує</a:t>
            </a:r>
            <a:r>
              <a:rPr sz="1200" spc="10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транспортні</a:t>
            </a:r>
            <a:r>
              <a:rPr sz="1200" spc="10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потоки,</a:t>
            </a:r>
            <a:r>
              <a:rPr sz="1200" spc="1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а</a:t>
            </a:r>
            <a:r>
              <a:rPr sz="1200" spc="10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й</a:t>
            </a:r>
            <a:r>
              <a:rPr sz="1200" spc="10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по-новому</a:t>
            </a:r>
            <a:r>
              <a:rPr sz="1200" spc="11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відкриває </a:t>
            </a:r>
            <a:r>
              <a:rPr sz="1200" dirty="0">
                <a:latin typeface="Times New Roman"/>
                <a:cs typeface="Times New Roman"/>
              </a:rPr>
              <a:t>церкву</a:t>
            </a:r>
            <a:r>
              <a:rPr sz="1200" spc="46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для</a:t>
            </a:r>
            <a:r>
              <a:rPr sz="1200" spc="46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мешканців</a:t>
            </a:r>
            <a:r>
              <a:rPr sz="1200" spc="47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міста,</a:t>
            </a:r>
            <a:r>
              <a:rPr sz="1200" spc="46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підкреслюючи</a:t>
            </a:r>
            <a:r>
              <a:rPr sz="1200" spc="46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її</a:t>
            </a:r>
            <a:r>
              <a:rPr sz="1200" spc="47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як</a:t>
            </a:r>
            <a:r>
              <a:rPr sz="1200" spc="46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архітектурну</a:t>
            </a:r>
            <a:r>
              <a:rPr sz="1200" spc="46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домінанту.</a:t>
            </a:r>
            <a:r>
              <a:rPr sz="1200" spc="47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Аванплоща </a:t>
            </a:r>
            <a:r>
              <a:rPr sz="1200" dirty="0">
                <a:latin typeface="Times New Roman"/>
                <a:cs typeface="Times New Roman"/>
              </a:rPr>
              <a:t>підсилює</a:t>
            </a:r>
            <a:r>
              <a:rPr sz="1200" spc="47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історичний</a:t>
            </a:r>
            <a:r>
              <a:rPr sz="1200" spc="48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містобудівний</a:t>
            </a:r>
            <a:r>
              <a:rPr sz="1200" spc="48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принцип:</a:t>
            </a:r>
            <a:r>
              <a:rPr sz="1200" spc="49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«У</a:t>
            </a:r>
            <a:r>
              <a:rPr sz="1200" spc="48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місті</a:t>
            </a:r>
            <a:r>
              <a:rPr sz="1200" spc="48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всі</a:t>
            </a:r>
            <a:r>
              <a:rPr sz="1200" spc="49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дороги</a:t>
            </a:r>
            <a:r>
              <a:rPr sz="1200" spc="48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ведуть</a:t>
            </a:r>
            <a:r>
              <a:rPr sz="1200" spc="48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до</a:t>
            </a:r>
            <a:r>
              <a:rPr sz="1200" spc="49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храму», </a:t>
            </a:r>
            <a:r>
              <a:rPr sz="1200" dirty="0">
                <a:latin typeface="Times New Roman"/>
                <a:cs typeface="Times New Roman"/>
              </a:rPr>
              <a:t>інтегруючи</a:t>
            </a:r>
            <a:r>
              <a:rPr sz="1200" spc="-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сакральний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простір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у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сучасний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урбаністичний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контекст.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 marL="76200" marR="68580" algn="just">
              <a:lnSpc>
                <a:spcPct val="104200"/>
              </a:lnSpc>
            </a:pPr>
            <a:r>
              <a:rPr sz="1200" dirty="0">
                <a:latin typeface="Times New Roman"/>
                <a:cs typeface="Times New Roman"/>
              </a:rPr>
              <a:t>Крім</a:t>
            </a:r>
            <a:r>
              <a:rPr sz="1200" spc="8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того,</a:t>
            </a:r>
            <a:r>
              <a:rPr sz="1200" spc="9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на</a:t>
            </a:r>
            <a:r>
              <a:rPr sz="1200" spc="10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аванплощі</a:t>
            </a:r>
            <a:r>
              <a:rPr sz="1200" spc="9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передбачене</a:t>
            </a:r>
            <a:r>
              <a:rPr sz="1200" spc="10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спеціально</a:t>
            </a:r>
            <a:r>
              <a:rPr sz="1200" spc="9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виділене</a:t>
            </a:r>
            <a:r>
              <a:rPr sz="1200" spc="10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місце</a:t>
            </a:r>
            <a:r>
              <a:rPr sz="1200" spc="9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для</a:t>
            </a:r>
            <a:r>
              <a:rPr sz="1200" spc="10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зупинки</a:t>
            </a:r>
            <a:r>
              <a:rPr sz="1200" spc="9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та</a:t>
            </a:r>
            <a:r>
              <a:rPr sz="1200" spc="10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паркування </a:t>
            </a:r>
            <a:r>
              <a:rPr sz="1200" dirty="0">
                <a:latin typeface="Times New Roman"/>
                <a:cs typeface="Times New Roman"/>
              </a:rPr>
              <a:t>екскурсійних</a:t>
            </a:r>
            <a:r>
              <a:rPr sz="1200" spc="-3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автобусів</a:t>
            </a:r>
            <a:r>
              <a:rPr sz="1200" spc="-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для</a:t>
            </a:r>
            <a:r>
              <a:rPr sz="1200" spc="-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організованих</a:t>
            </a:r>
            <a:r>
              <a:rPr sz="1200" spc="-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груп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відвідувачів.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350">
              <a:latin typeface="Times New Roman"/>
              <a:cs typeface="Times New Roman"/>
            </a:endParaRPr>
          </a:p>
          <a:p>
            <a:pPr marL="1892935" algn="just">
              <a:lnSpc>
                <a:spcPct val="100000"/>
              </a:lnSpc>
            </a:pPr>
            <a:r>
              <a:rPr sz="1200" b="1" dirty="0">
                <a:latin typeface="Times New Roman"/>
                <a:cs typeface="Times New Roman"/>
              </a:rPr>
              <a:t>Реорганізація</a:t>
            </a:r>
            <a:r>
              <a:rPr sz="1200" b="1" spc="-30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Times New Roman"/>
                <a:cs typeface="Times New Roman"/>
              </a:rPr>
              <a:t>транспортних</a:t>
            </a:r>
            <a:r>
              <a:rPr sz="1200" b="1" spc="-20" dirty="0">
                <a:latin typeface="Times New Roman"/>
                <a:cs typeface="Times New Roman"/>
              </a:rPr>
              <a:t> </a:t>
            </a:r>
            <a:r>
              <a:rPr sz="1200" b="1" spc="-10" dirty="0">
                <a:latin typeface="Times New Roman"/>
                <a:cs typeface="Times New Roman"/>
              </a:rPr>
              <a:t>шляхів</a:t>
            </a:r>
            <a:endParaRPr sz="1200">
              <a:latin typeface="Times New Roman"/>
              <a:cs typeface="Times New Roman"/>
            </a:endParaRPr>
          </a:p>
          <a:p>
            <a:pPr marL="76200" marR="68580" algn="just">
              <a:lnSpc>
                <a:spcPct val="104200"/>
              </a:lnSpc>
            </a:pPr>
            <a:r>
              <a:rPr sz="1200" dirty="0">
                <a:latin typeface="Times New Roman"/>
                <a:cs typeface="Times New Roman"/>
              </a:rPr>
              <a:t>На</a:t>
            </a:r>
            <a:r>
              <a:rPr sz="1200" spc="145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Times New Roman"/>
                <a:cs typeface="Times New Roman"/>
              </a:rPr>
              <a:t>основі</a:t>
            </a:r>
            <a:r>
              <a:rPr sz="1200" spc="150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Times New Roman"/>
                <a:cs typeface="Times New Roman"/>
              </a:rPr>
              <a:t>детального</a:t>
            </a:r>
            <a:r>
              <a:rPr sz="1200" spc="150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Times New Roman"/>
                <a:cs typeface="Times New Roman"/>
              </a:rPr>
              <a:t>аналізу</a:t>
            </a:r>
            <a:r>
              <a:rPr sz="1200" spc="150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Times New Roman"/>
                <a:cs typeface="Times New Roman"/>
              </a:rPr>
              <a:t>транспортної</a:t>
            </a:r>
            <a:r>
              <a:rPr sz="1200" spc="150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Times New Roman"/>
                <a:cs typeface="Times New Roman"/>
              </a:rPr>
              <a:t>мережі</a:t>
            </a:r>
            <a:r>
              <a:rPr sz="1200" spc="150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Times New Roman"/>
                <a:cs typeface="Times New Roman"/>
              </a:rPr>
              <a:t>в</a:t>
            </a:r>
            <a:r>
              <a:rPr sz="1200" spc="150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Times New Roman"/>
                <a:cs typeface="Times New Roman"/>
              </a:rPr>
              <a:t>межах</a:t>
            </a:r>
            <a:r>
              <a:rPr sz="1200" spc="150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Times New Roman"/>
                <a:cs typeface="Times New Roman"/>
              </a:rPr>
              <a:t>території</a:t>
            </a:r>
            <a:r>
              <a:rPr sz="1200" spc="150" dirty="0">
                <a:latin typeface="Times New Roman"/>
                <a:cs typeface="Times New Roman"/>
              </a:rPr>
              <a:t>  </a:t>
            </a:r>
            <a:r>
              <a:rPr sz="1200" spc="-10" dirty="0">
                <a:latin typeface="Times New Roman"/>
                <a:cs typeface="Times New Roman"/>
              </a:rPr>
              <a:t>проєктування </a:t>
            </a:r>
            <a:r>
              <a:rPr sz="1200" dirty="0">
                <a:latin typeface="Times New Roman"/>
                <a:cs typeface="Times New Roman"/>
              </a:rPr>
              <a:t>меморіального</a:t>
            </a:r>
            <a:r>
              <a:rPr sz="1200" spc="23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комплексу</a:t>
            </a:r>
            <a:r>
              <a:rPr sz="1200" spc="25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було</a:t>
            </a:r>
            <a:r>
              <a:rPr sz="1200" spc="24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виявлено</a:t>
            </a:r>
            <a:r>
              <a:rPr sz="1200" spc="25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можливість</a:t>
            </a:r>
            <a:r>
              <a:rPr sz="1200" spc="24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оптимізації</a:t>
            </a:r>
            <a:r>
              <a:rPr sz="1200" spc="25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транспортних</a:t>
            </a:r>
            <a:r>
              <a:rPr sz="1200" spc="25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сполучень кварталу,</a:t>
            </a:r>
            <a:r>
              <a:rPr sz="1200" spc="-4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зокрема</a:t>
            </a:r>
            <a:r>
              <a:rPr sz="1200" spc="-3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вулиць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Богдана</a:t>
            </a:r>
            <a:r>
              <a:rPr sz="1200" spc="-3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Хмельницького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та</a:t>
            </a:r>
            <a:r>
              <a:rPr sz="1200" spc="-3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Енергетиків.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350">
              <a:latin typeface="Times New Roman"/>
              <a:cs typeface="Times New Roman"/>
            </a:endParaRPr>
          </a:p>
          <a:p>
            <a:pPr marL="76200">
              <a:lnSpc>
                <a:spcPts val="1345"/>
              </a:lnSpc>
            </a:pPr>
            <a:r>
              <a:rPr sz="1200" b="1" dirty="0">
                <a:latin typeface="Times New Roman"/>
                <a:cs typeface="Times New Roman"/>
              </a:rPr>
              <a:t>Запропоновані</a:t>
            </a:r>
            <a:r>
              <a:rPr sz="1200" b="1" spc="-40" dirty="0">
                <a:latin typeface="Times New Roman"/>
                <a:cs typeface="Times New Roman"/>
              </a:rPr>
              <a:t> </a:t>
            </a:r>
            <a:r>
              <a:rPr sz="1200" b="1" spc="-10" dirty="0">
                <a:latin typeface="Times New Roman"/>
                <a:cs typeface="Times New Roman"/>
              </a:rPr>
              <a:t>заходи</a:t>
            </a:r>
            <a:r>
              <a:rPr sz="1200" b="1" spc="-35" dirty="0">
                <a:latin typeface="Times New Roman"/>
                <a:cs typeface="Times New Roman"/>
              </a:rPr>
              <a:t> </a:t>
            </a:r>
            <a:r>
              <a:rPr sz="1200" b="1" spc="-10" dirty="0">
                <a:latin typeface="Times New Roman"/>
                <a:cs typeface="Times New Roman"/>
              </a:rPr>
              <a:t>включають:</a:t>
            </a:r>
            <a:endParaRPr sz="1200">
              <a:latin typeface="Times New Roman"/>
              <a:cs typeface="Times New Roman"/>
            </a:endParaRPr>
          </a:p>
          <a:p>
            <a:pPr marL="228600" marR="68580" indent="-152400">
              <a:lnSpc>
                <a:spcPts val="1500"/>
              </a:lnSpc>
              <a:spcBef>
                <a:spcPts val="155"/>
              </a:spcBef>
              <a:buSzPct val="120833"/>
              <a:buChar char="-"/>
              <a:tabLst>
                <a:tab pos="228600" algn="l"/>
              </a:tabLst>
            </a:pPr>
            <a:r>
              <a:rPr sz="1200" dirty="0">
                <a:latin typeface="Times New Roman"/>
                <a:cs typeface="Times New Roman"/>
              </a:rPr>
              <a:t>Перегляд</a:t>
            </a:r>
            <a:r>
              <a:rPr sz="1200" spc="29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напрямків</a:t>
            </a:r>
            <a:r>
              <a:rPr sz="1200" spc="29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руху</a:t>
            </a:r>
            <a:r>
              <a:rPr sz="1200" spc="29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та</a:t>
            </a:r>
            <a:r>
              <a:rPr sz="1200" spc="29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організацію</a:t>
            </a:r>
            <a:r>
              <a:rPr sz="1200" spc="30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одностороннього</a:t>
            </a:r>
            <a:r>
              <a:rPr sz="1200" spc="29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руху</a:t>
            </a:r>
            <a:r>
              <a:rPr sz="1200" spc="29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</a:t>
            </a:r>
            <a:r>
              <a:rPr sz="1200" spc="29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межах</a:t>
            </a:r>
            <a:r>
              <a:rPr sz="1200" spc="29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кварталу</a:t>
            </a:r>
            <a:r>
              <a:rPr sz="1200" spc="300" dirty="0">
                <a:latin typeface="Times New Roman"/>
                <a:cs typeface="Times New Roman"/>
              </a:rPr>
              <a:t> </a:t>
            </a:r>
            <a:r>
              <a:rPr sz="1200" spc="-25" dirty="0">
                <a:latin typeface="Times New Roman"/>
                <a:cs typeface="Times New Roman"/>
              </a:rPr>
              <a:t>для </a:t>
            </a:r>
            <a:r>
              <a:rPr sz="1200" dirty="0">
                <a:latin typeface="Times New Roman"/>
                <a:cs typeface="Times New Roman"/>
              </a:rPr>
              <a:t>підвищення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транспортної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пропускної</a:t>
            </a:r>
            <a:r>
              <a:rPr sz="1200" spc="-10" dirty="0">
                <a:latin typeface="Times New Roman"/>
                <a:cs typeface="Times New Roman"/>
              </a:rPr>
              <a:t> спроможності.</a:t>
            </a:r>
            <a:endParaRPr sz="1200">
              <a:latin typeface="Times New Roman"/>
              <a:cs typeface="Times New Roman"/>
            </a:endParaRPr>
          </a:p>
          <a:p>
            <a:pPr marL="228600" indent="-152400">
              <a:lnSpc>
                <a:spcPts val="1370"/>
              </a:lnSpc>
              <a:buSzPct val="120833"/>
              <a:buChar char="-"/>
              <a:tabLst>
                <a:tab pos="228600" algn="l"/>
              </a:tabLst>
            </a:pPr>
            <a:r>
              <a:rPr sz="1200" dirty="0">
                <a:latin typeface="Times New Roman"/>
                <a:cs typeface="Times New Roman"/>
              </a:rPr>
              <a:t>Розширення</a:t>
            </a:r>
            <a:r>
              <a:rPr sz="1200" spc="-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пішохідних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зон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із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можливістю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інтеграції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локальних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урбаністичних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просторів.</a:t>
            </a:r>
            <a:endParaRPr sz="1200">
              <a:latin typeface="Times New Roman"/>
              <a:cs typeface="Times New Roman"/>
            </a:endParaRPr>
          </a:p>
          <a:p>
            <a:pPr marL="228600" indent="-152400">
              <a:lnSpc>
                <a:spcPts val="1500"/>
              </a:lnSpc>
              <a:buSzPct val="120833"/>
              <a:buChar char="-"/>
              <a:tabLst>
                <a:tab pos="228600" algn="l"/>
              </a:tabLst>
            </a:pPr>
            <a:r>
              <a:rPr sz="1200" dirty="0">
                <a:latin typeface="Times New Roman"/>
                <a:cs typeface="Times New Roman"/>
              </a:rPr>
              <a:t>Створення</a:t>
            </a:r>
            <a:r>
              <a:rPr sz="1200" spc="-3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велоінфраструктури.</a:t>
            </a:r>
            <a:endParaRPr sz="1200">
              <a:latin typeface="Times New Roman"/>
              <a:cs typeface="Times New Roman"/>
            </a:endParaRPr>
          </a:p>
          <a:p>
            <a:pPr marL="228600" marR="67945" indent="-152400">
              <a:lnSpc>
                <a:spcPts val="1500"/>
              </a:lnSpc>
              <a:spcBef>
                <a:spcPts val="130"/>
              </a:spcBef>
              <a:buSzPct val="120833"/>
              <a:buChar char="-"/>
              <a:tabLst>
                <a:tab pos="228600" algn="l"/>
              </a:tabLst>
            </a:pPr>
            <a:r>
              <a:rPr sz="1200" dirty="0">
                <a:latin typeface="Times New Roman"/>
                <a:cs typeface="Times New Roman"/>
              </a:rPr>
              <a:t>Організацію</a:t>
            </a:r>
            <a:r>
              <a:rPr sz="1200" spc="3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додаткових</a:t>
            </a:r>
            <a:r>
              <a:rPr sz="1200" spc="5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паркувальних</a:t>
            </a:r>
            <a:r>
              <a:rPr sz="1200" spc="5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кишень</a:t>
            </a:r>
            <a:r>
              <a:rPr sz="1200" spc="5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уздовж</a:t>
            </a:r>
            <a:r>
              <a:rPr sz="1200" spc="5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вулиць,</a:t>
            </a:r>
            <a:r>
              <a:rPr sz="1200" spc="5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оптимізуючи</a:t>
            </a:r>
            <a:r>
              <a:rPr sz="1200" spc="5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використання </a:t>
            </a:r>
            <a:r>
              <a:rPr sz="1200" dirty="0">
                <a:latin typeface="Times New Roman"/>
                <a:cs typeface="Times New Roman"/>
              </a:rPr>
              <a:t>дорожнього</a:t>
            </a:r>
            <a:r>
              <a:rPr sz="1200" spc="-6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простору.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69200" y="705960"/>
            <a:ext cx="6221730" cy="7066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800" marR="43180">
              <a:lnSpc>
                <a:spcPts val="1500"/>
              </a:lnSpc>
              <a:spcBef>
                <a:spcPts val="100"/>
              </a:spcBef>
              <a:buSzPct val="120833"/>
              <a:buChar char="-"/>
              <a:tabLst>
                <a:tab pos="203200" algn="l"/>
              </a:tabLst>
            </a:pPr>
            <a:r>
              <a:rPr sz="1200" dirty="0">
                <a:latin typeface="Times New Roman"/>
                <a:cs typeface="Times New Roman"/>
              </a:rPr>
              <a:t>Організація</a:t>
            </a:r>
            <a:r>
              <a:rPr sz="1200" spc="-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гостьових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паркувальних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місць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вздовж</a:t>
            </a:r>
            <a:r>
              <a:rPr sz="1200" spc="-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музейного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комплексу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для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відвідувачів. </a:t>
            </a:r>
            <a:r>
              <a:rPr sz="1200" dirty="0">
                <a:latin typeface="Times New Roman"/>
                <a:cs typeface="Times New Roman"/>
              </a:rPr>
              <a:t>Комплексна</a:t>
            </a:r>
            <a:r>
              <a:rPr sz="1200" spc="24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реалізація</a:t>
            </a:r>
            <a:r>
              <a:rPr sz="1200" spc="25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цих</a:t>
            </a:r>
            <a:r>
              <a:rPr sz="1200" spc="25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рішень</a:t>
            </a:r>
            <a:r>
              <a:rPr sz="1200" spc="25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сприятиме</a:t>
            </a:r>
            <a:r>
              <a:rPr sz="1200" spc="25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зниженню</a:t>
            </a:r>
            <a:r>
              <a:rPr sz="1200" spc="25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транспортного</a:t>
            </a:r>
            <a:r>
              <a:rPr sz="1200" spc="25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навантаження,</a:t>
            </a:r>
            <a:r>
              <a:rPr sz="1200" spc="254" dirty="0">
                <a:latin typeface="Times New Roman"/>
                <a:cs typeface="Times New Roman"/>
              </a:rPr>
              <a:t> </a:t>
            </a:r>
            <a:r>
              <a:rPr sz="1200" spc="-25" dirty="0">
                <a:latin typeface="Times New Roman"/>
                <a:cs typeface="Times New Roman"/>
              </a:rPr>
              <a:t>та </a:t>
            </a:r>
            <a:r>
              <a:rPr sz="1200" dirty="0">
                <a:latin typeface="Times New Roman"/>
                <a:cs typeface="Times New Roman"/>
              </a:rPr>
              <a:t>перетворенню</a:t>
            </a:r>
            <a:r>
              <a:rPr sz="1200" spc="3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вуличного</a:t>
            </a:r>
            <a:r>
              <a:rPr sz="1200" spc="3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простору</a:t>
            </a:r>
            <a:r>
              <a:rPr sz="1200" spc="3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на</a:t>
            </a:r>
            <a:r>
              <a:rPr sz="1200" spc="3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комфортне</a:t>
            </a:r>
            <a:r>
              <a:rPr sz="1200" spc="3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середовище</a:t>
            </a:r>
            <a:r>
              <a:rPr sz="1200" spc="3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для</a:t>
            </a:r>
            <a:r>
              <a:rPr sz="1200" spc="3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пішоходів,</a:t>
            </a:r>
            <a:r>
              <a:rPr sz="1200" spc="3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а</a:t>
            </a:r>
            <a:r>
              <a:rPr sz="1200" spc="3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не</a:t>
            </a:r>
            <a:r>
              <a:rPr sz="1200" spc="320" dirty="0">
                <a:latin typeface="Times New Roman"/>
                <a:cs typeface="Times New Roman"/>
              </a:rPr>
              <a:t> </a:t>
            </a:r>
            <a:r>
              <a:rPr sz="1200" spc="-20" dirty="0">
                <a:latin typeface="Times New Roman"/>
                <a:cs typeface="Times New Roman"/>
              </a:rPr>
              <a:t>лише </a:t>
            </a:r>
            <a:r>
              <a:rPr sz="1200" dirty="0">
                <a:latin typeface="Times New Roman"/>
                <a:cs typeface="Times New Roman"/>
              </a:rPr>
              <a:t>транзитну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зону для </a:t>
            </a:r>
            <a:r>
              <a:rPr sz="1200" spc="-10" dirty="0">
                <a:latin typeface="Times New Roman"/>
                <a:cs typeface="Times New Roman"/>
              </a:rPr>
              <a:t>транспорту.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Font typeface="Times New Roman"/>
              <a:buChar char="-"/>
            </a:pPr>
            <a:endParaRPr sz="1300">
              <a:latin typeface="Times New Roman"/>
              <a:cs typeface="Times New Roman"/>
            </a:endParaRPr>
          </a:p>
          <a:p>
            <a:pPr marL="1092835" lvl="1" indent="-153035" algn="just">
              <a:lnSpc>
                <a:spcPct val="100000"/>
              </a:lnSpc>
              <a:buAutoNum type="arabicPeriod" startAt="4"/>
              <a:tabLst>
                <a:tab pos="1093470" algn="l"/>
              </a:tabLst>
            </a:pPr>
            <a:r>
              <a:rPr sz="1200" b="1" dirty="0">
                <a:latin typeface="Times New Roman"/>
                <a:cs typeface="Times New Roman"/>
              </a:rPr>
              <a:t>Релокація</a:t>
            </a:r>
            <a:r>
              <a:rPr sz="1200" b="1" spc="-35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Times New Roman"/>
                <a:cs typeface="Times New Roman"/>
              </a:rPr>
              <a:t>інсталяції-меморіалу</a:t>
            </a:r>
            <a:r>
              <a:rPr sz="1200" b="1" spc="-30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Times New Roman"/>
                <a:cs typeface="Times New Roman"/>
              </a:rPr>
              <a:t>жертвам</a:t>
            </a:r>
            <a:r>
              <a:rPr sz="1200" b="1" spc="-30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Times New Roman"/>
                <a:cs typeface="Times New Roman"/>
              </a:rPr>
              <a:t>російської</a:t>
            </a:r>
            <a:r>
              <a:rPr sz="1200" b="1" spc="-30" dirty="0">
                <a:latin typeface="Times New Roman"/>
                <a:cs typeface="Times New Roman"/>
              </a:rPr>
              <a:t> </a:t>
            </a:r>
            <a:r>
              <a:rPr sz="1200" b="1" spc="-10" dirty="0">
                <a:latin typeface="Times New Roman"/>
                <a:cs typeface="Times New Roman"/>
              </a:rPr>
              <a:t>окупації</a:t>
            </a:r>
            <a:endParaRPr sz="1200">
              <a:latin typeface="Times New Roman"/>
              <a:cs typeface="Times New Roman"/>
            </a:endParaRPr>
          </a:p>
          <a:p>
            <a:pPr marL="50800" marR="42545" algn="just">
              <a:lnSpc>
                <a:spcPct val="104200"/>
              </a:lnSpc>
            </a:pPr>
            <a:r>
              <a:rPr sz="1200" dirty="0">
                <a:latin typeface="Times New Roman"/>
                <a:cs typeface="Times New Roman"/>
              </a:rPr>
              <a:t>У</a:t>
            </a:r>
            <a:r>
              <a:rPr sz="1200" spc="29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рамках</a:t>
            </a:r>
            <a:r>
              <a:rPr sz="1200" spc="30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комплексного</a:t>
            </a:r>
            <a:r>
              <a:rPr sz="1200" spc="30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підходу</a:t>
            </a:r>
            <a:r>
              <a:rPr sz="1200" spc="30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до</a:t>
            </a:r>
            <a:r>
              <a:rPr sz="1200" spc="3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створення</a:t>
            </a:r>
            <a:r>
              <a:rPr sz="1200" spc="30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меморіального</a:t>
            </a:r>
            <a:r>
              <a:rPr sz="1200" spc="30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комплексу</a:t>
            </a:r>
            <a:r>
              <a:rPr sz="1200" spc="30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було</a:t>
            </a:r>
            <a:r>
              <a:rPr sz="1200" spc="31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визначено </a:t>
            </a:r>
            <a:r>
              <a:rPr sz="1200" dirty="0">
                <a:latin typeface="Times New Roman"/>
                <a:cs typeface="Times New Roman"/>
              </a:rPr>
              <a:t>оптимальне</a:t>
            </a:r>
            <a:r>
              <a:rPr sz="1200" spc="19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розташування</a:t>
            </a:r>
            <a:r>
              <a:rPr sz="1200" spc="20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інсталяції,</a:t>
            </a:r>
            <a:r>
              <a:rPr sz="1200" spc="20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що</a:t>
            </a:r>
            <a:r>
              <a:rPr sz="1200" spc="20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дозволить</a:t>
            </a:r>
            <a:r>
              <a:rPr sz="1200" spc="20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максимально</a:t>
            </a:r>
            <a:r>
              <a:rPr sz="1200" spc="20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підсилити</a:t>
            </a:r>
            <a:r>
              <a:rPr sz="1200" spc="20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її</a:t>
            </a:r>
            <a:r>
              <a:rPr sz="1200" spc="20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емоційне</a:t>
            </a:r>
            <a:r>
              <a:rPr sz="1200" spc="204" dirty="0">
                <a:latin typeface="Times New Roman"/>
                <a:cs typeface="Times New Roman"/>
              </a:rPr>
              <a:t> </a:t>
            </a:r>
            <a:r>
              <a:rPr sz="1200" spc="-25" dirty="0">
                <a:latin typeface="Times New Roman"/>
                <a:cs typeface="Times New Roman"/>
              </a:rPr>
              <a:t>та </a:t>
            </a:r>
            <a:r>
              <a:rPr sz="1200" spc="-10" dirty="0">
                <a:latin typeface="Times New Roman"/>
                <a:cs typeface="Times New Roman"/>
              </a:rPr>
              <a:t>концептуальне</a:t>
            </a:r>
            <a:r>
              <a:rPr sz="1200" spc="2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сприйняття.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 marL="50800" marR="42545" algn="just">
              <a:lnSpc>
                <a:spcPct val="104200"/>
              </a:lnSpc>
              <a:spcBef>
                <a:spcPts val="5"/>
              </a:spcBef>
            </a:pPr>
            <a:r>
              <a:rPr sz="1200" dirty="0">
                <a:latin typeface="Times New Roman"/>
                <a:cs typeface="Times New Roman"/>
              </a:rPr>
              <a:t>Прийнято</a:t>
            </a:r>
            <a:r>
              <a:rPr sz="1200" spc="5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рішення</a:t>
            </a:r>
            <a:r>
              <a:rPr sz="1200" spc="6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перемістити</a:t>
            </a:r>
            <a:r>
              <a:rPr sz="1200" spc="6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інсталяцію</a:t>
            </a:r>
            <a:r>
              <a:rPr sz="1200" spc="6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до</a:t>
            </a:r>
            <a:r>
              <a:rPr sz="1200" spc="6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центрального</a:t>
            </a:r>
            <a:r>
              <a:rPr sz="1200" spc="6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входу</a:t>
            </a:r>
            <a:r>
              <a:rPr sz="1200" spc="6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</a:t>
            </a:r>
            <a:r>
              <a:rPr sz="1200" spc="6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музейний</a:t>
            </a:r>
            <a:r>
              <a:rPr sz="1200" spc="6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комплекс,</a:t>
            </a:r>
            <a:r>
              <a:rPr sz="1200" spc="65" dirty="0">
                <a:latin typeface="Times New Roman"/>
                <a:cs typeface="Times New Roman"/>
              </a:rPr>
              <a:t> </a:t>
            </a:r>
            <a:r>
              <a:rPr sz="1200" spc="-25" dirty="0">
                <a:latin typeface="Times New Roman"/>
                <a:cs typeface="Times New Roman"/>
              </a:rPr>
              <a:t>що </a:t>
            </a:r>
            <a:r>
              <a:rPr sz="1200" dirty="0">
                <a:latin typeface="Times New Roman"/>
                <a:cs typeface="Times New Roman"/>
              </a:rPr>
              <a:t>створить</a:t>
            </a:r>
            <a:r>
              <a:rPr sz="1200" spc="48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логічний</a:t>
            </a:r>
            <a:r>
              <a:rPr sz="1200" spc="49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та</a:t>
            </a:r>
            <a:r>
              <a:rPr sz="1200" spc="49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змістовний</a:t>
            </a:r>
            <a:r>
              <a:rPr sz="1200" spc="49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перехід</a:t>
            </a:r>
            <a:r>
              <a:rPr sz="1200" spc="49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між</a:t>
            </a:r>
            <a:r>
              <a:rPr sz="1200" spc="49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зовнішнім</a:t>
            </a:r>
            <a:r>
              <a:rPr sz="1200" spc="49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середовищем</a:t>
            </a:r>
            <a:r>
              <a:rPr sz="1200" spc="49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і</a:t>
            </a:r>
            <a:r>
              <a:rPr sz="1200" spc="49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внутрішньою </a:t>
            </a:r>
            <a:r>
              <a:rPr sz="1200" dirty="0">
                <a:latin typeface="Times New Roman"/>
                <a:cs typeface="Times New Roman"/>
              </a:rPr>
              <a:t>експозицією.</a:t>
            </a:r>
            <a:r>
              <a:rPr sz="1200" spc="140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Times New Roman"/>
                <a:cs typeface="Times New Roman"/>
              </a:rPr>
              <a:t>Це</a:t>
            </a:r>
            <a:r>
              <a:rPr sz="1200" spc="155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Times New Roman"/>
                <a:cs typeface="Times New Roman"/>
              </a:rPr>
              <a:t>рішення</a:t>
            </a:r>
            <a:r>
              <a:rPr sz="1200" spc="150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Times New Roman"/>
                <a:cs typeface="Times New Roman"/>
              </a:rPr>
              <a:t>знаменує</a:t>
            </a:r>
            <a:r>
              <a:rPr sz="1200" spc="155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Times New Roman"/>
                <a:cs typeface="Times New Roman"/>
              </a:rPr>
              <a:t>початок</a:t>
            </a:r>
            <a:r>
              <a:rPr sz="1200" spc="150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Times New Roman"/>
                <a:cs typeface="Times New Roman"/>
              </a:rPr>
              <a:t>експозиційного</a:t>
            </a:r>
            <a:r>
              <a:rPr sz="1200" spc="155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Times New Roman"/>
                <a:cs typeface="Times New Roman"/>
              </a:rPr>
              <a:t>простору</a:t>
            </a:r>
            <a:r>
              <a:rPr sz="1200" spc="150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Times New Roman"/>
                <a:cs typeface="Times New Roman"/>
              </a:rPr>
              <a:t>вже</a:t>
            </a:r>
            <a:r>
              <a:rPr sz="1200" spc="155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Times New Roman"/>
                <a:cs typeface="Times New Roman"/>
              </a:rPr>
              <a:t>з</a:t>
            </a:r>
            <a:r>
              <a:rPr sz="1200" spc="155" dirty="0">
                <a:latin typeface="Times New Roman"/>
                <a:cs typeface="Times New Roman"/>
              </a:rPr>
              <a:t>  </a:t>
            </a:r>
            <a:r>
              <a:rPr sz="1200" spc="-10" dirty="0">
                <a:latin typeface="Times New Roman"/>
                <a:cs typeface="Times New Roman"/>
              </a:rPr>
              <a:t>вулиці, </a:t>
            </a:r>
            <a:r>
              <a:rPr sz="1200" dirty="0">
                <a:latin typeface="Times New Roman"/>
                <a:cs typeface="Times New Roman"/>
              </a:rPr>
              <a:t>підкреслюючи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нерозривний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зв’язок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між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меморіальною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локацією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та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музейним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наративом.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350">
              <a:latin typeface="Times New Roman"/>
              <a:cs typeface="Times New Roman"/>
            </a:endParaRPr>
          </a:p>
          <a:p>
            <a:pPr marL="2265045" lvl="1" indent="-153035" algn="just">
              <a:lnSpc>
                <a:spcPct val="100000"/>
              </a:lnSpc>
              <a:buAutoNum type="arabicPeriod" startAt="5"/>
              <a:tabLst>
                <a:tab pos="2265680" algn="l"/>
              </a:tabLst>
            </a:pPr>
            <a:r>
              <a:rPr sz="1200" b="1" dirty="0">
                <a:latin typeface="Times New Roman"/>
                <a:cs typeface="Times New Roman"/>
              </a:rPr>
              <a:t>Озеленення</a:t>
            </a:r>
            <a:r>
              <a:rPr sz="1200" b="1" spc="-5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Times New Roman"/>
                <a:cs typeface="Times New Roman"/>
              </a:rPr>
              <a:t>та </a:t>
            </a:r>
            <a:r>
              <a:rPr sz="1200" b="1" spc="-10" dirty="0">
                <a:latin typeface="Times New Roman"/>
                <a:cs typeface="Times New Roman"/>
              </a:rPr>
              <a:t>благоустрій</a:t>
            </a:r>
            <a:endParaRPr sz="1200">
              <a:latin typeface="Times New Roman"/>
              <a:cs typeface="Times New Roman"/>
            </a:endParaRPr>
          </a:p>
          <a:p>
            <a:pPr marL="50800" marR="42545" algn="just">
              <a:lnSpc>
                <a:spcPct val="104200"/>
              </a:lnSpc>
            </a:pPr>
            <a:r>
              <a:rPr sz="1200" dirty="0">
                <a:latin typeface="Times New Roman"/>
                <a:cs typeface="Times New Roman"/>
              </a:rPr>
              <a:t>Концепція</a:t>
            </a:r>
            <a:r>
              <a:rPr sz="1200" spc="3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благоустрою</a:t>
            </a:r>
            <a:r>
              <a:rPr sz="1200" spc="3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меморіального</a:t>
            </a:r>
            <a:r>
              <a:rPr sz="1200" spc="3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комплексу</a:t>
            </a:r>
            <a:r>
              <a:rPr sz="1200" spc="3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продовжує</a:t>
            </a:r>
            <a:r>
              <a:rPr sz="1200" spc="3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давню</a:t>
            </a:r>
            <a:r>
              <a:rPr sz="1200" spc="3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традицію</a:t>
            </a:r>
            <a:r>
              <a:rPr sz="1200" spc="3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садів</a:t>
            </a:r>
            <a:r>
              <a:rPr sz="1200" spc="330" dirty="0">
                <a:latin typeface="Times New Roman"/>
                <a:cs typeface="Times New Roman"/>
              </a:rPr>
              <a:t> </a:t>
            </a:r>
            <a:r>
              <a:rPr sz="1200" spc="-25" dirty="0">
                <a:latin typeface="Times New Roman"/>
                <a:cs typeface="Times New Roman"/>
              </a:rPr>
              <a:t>при </a:t>
            </a:r>
            <a:r>
              <a:rPr sz="1200" dirty="0">
                <a:latin typeface="Times New Roman"/>
                <a:cs typeface="Times New Roman"/>
              </a:rPr>
              <a:t>церквах,</a:t>
            </a:r>
            <a:r>
              <a:rPr sz="1200" spc="16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де</a:t>
            </a:r>
            <a:r>
              <a:rPr sz="1200" spc="17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природа</a:t>
            </a:r>
            <a:r>
              <a:rPr sz="1200" spc="16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є</a:t>
            </a:r>
            <a:r>
              <a:rPr sz="1200" spc="17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невід’ємною</a:t>
            </a:r>
            <a:r>
              <a:rPr sz="1200" spc="16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частиною</a:t>
            </a:r>
            <a:r>
              <a:rPr sz="1200" spc="17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духовного</a:t>
            </a:r>
            <a:r>
              <a:rPr sz="1200" spc="16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сприйняття</a:t>
            </a:r>
            <a:r>
              <a:rPr sz="1200" spc="17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простору.</a:t>
            </a:r>
            <a:r>
              <a:rPr sz="1200" spc="17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Озеленення </a:t>
            </a:r>
            <a:r>
              <a:rPr sz="1200" dirty="0">
                <a:latin typeface="Times New Roman"/>
                <a:cs typeface="Times New Roman"/>
              </a:rPr>
              <a:t>формує</a:t>
            </a:r>
            <a:r>
              <a:rPr sz="1200" spc="125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Times New Roman"/>
                <a:cs typeface="Times New Roman"/>
              </a:rPr>
              <a:t>атмосферу</a:t>
            </a:r>
            <a:r>
              <a:rPr sz="1200" spc="130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Times New Roman"/>
                <a:cs typeface="Times New Roman"/>
              </a:rPr>
              <a:t>спокою</a:t>
            </a:r>
            <a:r>
              <a:rPr sz="1200" spc="130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Times New Roman"/>
                <a:cs typeface="Times New Roman"/>
              </a:rPr>
              <a:t>та</a:t>
            </a:r>
            <a:r>
              <a:rPr sz="1200" spc="125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Times New Roman"/>
                <a:cs typeface="Times New Roman"/>
              </a:rPr>
              <a:t>усамітнення,</a:t>
            </a:r>
            <a:r>
              <a:rPr sz="1200" spc="130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Times New Roman"/>
                <a:cs typeface="Times New Roman"/>
              </a:rPr>
              <a:t>сприяючи</a:t>
            </a:r>
            <a:r>
              <a:rPr sz="1200" spc="130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Times New Roman"/>
                <a:cs typeface="Times New Roman"/>
              </a:rPr>
              <a:t>як</a:t>
            </a:r>
            <a:r>
              <a:rPr sz="1200" spc="130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Times New Roman"/>
                <a:cs typeface="Times New Roman"/>
              </a:rPr>
              <a:t>роздумам</a:t>
            </a:r>
            <a:r>
              <a:rPr sz="1200" spc="125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Times New Roman"/>
                <a:cs typeface="Times New Roman"/>
              </a:rPr>
              <a:t>і</a:t>
            </a:r>
            <a:r>
              <a:rPr sz="1200" spc="130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Times New Roman"/>
                <a:cs typeface="Times New Roman"/>
              </a:rPr>
              <a:t>молитві,</a:t>
            </a:r>
            <a:r>
              <a:rPr sz="1200" spc="130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Times New Roman"/>
                <a:cs typeface="Times New Roman"/>
              </a:rPr>
              <a:t>так</a:t>
            </a:r>
            <a:r>
              <a:rPr sz="1200" spc="130" dirty="0">
                <a:latin typeface="Times New Roman"/>
                <a:cs typeface="Times New Roman"/>
              </a:rPr>
              <a:t>  </a:t>
            </a:r>
            <a:r>
              <a:rPr sz="1200" spc="-50" dirty="0">
                <a:latin typeface="Times New Roman"/>
                <a:cs typeface="Times New Roman"/>
              </a:rPr>
              <a:t>і </a:t>
            </a:r>
            <a:r>
              <a:rPr sz="1200" spc="-10" dirty="0">
                <a:latin typeface="Times New Roman"/>
                <a:cs typeface="Times New Roman"/>
              </a:rPr>
              <a:t>комфортному</a:t>
            </a:r>
            <a:r>
              <a:rPr sz="1200" spc="-3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відпочинку.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300">
              <a:latin typeface="Times New Roman"/>
              <a:cs typeface="Times New Roman"/>
            </a:endParaRPr>
          </a:p>
          <a:p>
            <a:pPr marL="50800" marR="42545" algn="just">
              <a:lnSpc>
                <a:spcPct val="104200"/>
              </a:lnSpc>
            </a:pPr>
            <a:r>
              <a:rPr sz="1200" dirty="0">
                <a:latin typeface="Times New Roman"/>
                <a:cs typeface="Times New Roman"/>
              </a:rPr>
              <a:t>Ландшафтна</a:t>
            </a:r>
            <a:r>
              <a:rPr sz="1200" spc="145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Times New Roman"/>
                <a:cs typeface="Times New Roman"/>
              </a:rPr>
              <a:t>композиція</a:t>
            </a:r>
            <a:r>
              <a:rPr sz="1200" spc="145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Times New Roman"/>
                <a:cs typeface="Times New Roman"/>
              </a:rPr>
              <a:t>поєднує</a:t>
            </a:r>
            <a:r>
              <a:rPr sz="1200" spc="150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Times New Roman"/>
                <a:cs typeface="Times New Roman"/>
              </a:rPr>
              <a:t>збережені</a:t>
            </a:r>
            <a:r>
              <a:rPr sz="1200" spc="145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Times New Roman"/>
                <a:cs typeface="Times New Roman"/>
              </a:rPr>
              <a:t>дерева,</a:t>
            </a:r>
            <a:r>
              <a:rPr sz="1200" spc="145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Times New Roman"/>
                <a:cs typeface="Times New Roman"/>
              </a:rPr>
              <a:t>нові</a:t>
            </a:r>
            <a:r>
              <a:rPr sz="1200" spc="150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Times New Roman"/>
                <a:cs typeface="Times New Roman"/>
              </a:rPr>
              <a:t>посадки</a:t>
            </a:r>
            <a:r>
              <a:rPr sz="1200" spc="145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Times New Roman"/>
                <a:cs typeface="Times New Roman"/>
              </a:rPr>
              <a:t>та</a:t>
            </a:r>
            <a:r>
              <a:rPr sz="1200" spc="145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Times New Roman"/>
                <a:cs typeface="Times New Roman"/>
              </a:rPr>
              <a:t>дикі</a:t>
            </a:r>
            <a:r>
              <a:rPr sz="1200" spc="150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Times New Roman"/>
                <a:cs typeface="Times New Roman"/>
              </a:rPr>
              <a:t>луки,</a:t>
            </a:r>
            <a:r>
              <a:rPr sz="1200" spc="145" dirty="0">
                <a:latin typeface="Times New Roman"/>
                <a:cs typeface="Times New Roman"/>
              </a:rPr>
              <a:t>  </a:t>
            </a:r>
            <a:r>
              <a:rPr sz="1200" spc="-25" dirty="0">
                <a:latin typeface="Times New Roman"/>
                <a:cs typeface="Times New Roman"/>
              </a:rPr>
              <a:t>що </a:t>
            </a:r>
            <a:r>
              <a:rPr sz="1200" dirty="0">
                <a:latin typeface="Times New Roman"/>
                <a:cs typeface="Times New Roman"/>
              </a:rPr>
              <a:t>висаджуються</a:t>
            </a:r>
            <a:r>
              <a:rPr sz="1200" spc="-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вільними</a:t>
            </a:r>
            <a:r>
              <a:rPr sz="1200" spc="-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природними</a:t>
            </a:r>
            <a:r>
              <a:rPr sz="1200" spc="-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групами.</a:t>
            </a:r>
            <a:r>
              <a:rPr sz="1200" spc="-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Такий</a:t>
            </a:r>
            <a:r>
              <a:rPr sz="1200" spc="-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підхід</a:t>
            </a:r>
            <a:r>
              <a:rPr sz="1200" spc="-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повторює</a:t>
            </a:r>
            <a:r>
              <a:rPr sz="1200" spc="-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природні</a:t>
            </a:r>
            <a:r>
              <a:rPr sz="1200" spc="-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екосистеми,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spc="-50" dirty="0">
                <a:latin typeface="Times New Roman"/>
                <a:cs typeface="Times New Roman"/>
              </a:rPr>
              <a:t>а </a:t>
            </a:r>
            <a:r>
              <a:rPr sz="1200" dirty="0">
                <a:latin typeface="Times New Roman"/>
                <a:cs typeface="Times New Roman"/>
              </a:rPr>
              <a:t>звивисті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доріжки сприяють неспішним </a:t>
            </a:r>
            <a:r>
              <a:rPr sz="1200" spc="-10" dirty="0">
                <a:latin typeface="Times New Roman"/>
                <a:cs typeface="Times New Roman"/>
              </a:rPr>
              <a:t>прогулянкам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і </a:t>
            </a:r>
            <a:r>
              <a:rPr sz="1200" spc="-10" dirty="0">
                <a:latin typeface="Times New Roman"/>
                <a:cs typeface="Times New Roman"/>
              </a:rPr>
              <a:t>глибшому</a:t>
            </a:r>
            <a:r>
              <a:rPr sz="1200" dirty="0">
                <a:latin typeface="Times New Roman"/>
                <a:cs typeface="Times New Roman"/>
              </a:rPr>
              <a:t> зануренню у простір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пам’яті. </a:t>
            </a:r>
            <a:r>
              <a:rPr sz="1200" dirty="0">
                <a:latin typeface="Times New Roman"/>
                <a:cs typeface="Times New Roman"/>
              </a:rPr>
              <a:t>Окрема</a:t>
            </a:r>
            <a:r>
              <a:rPr sz="1200" spc="24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увага</a:t>
            </a:r>
            <a:r>
              <a:rPr sz="1200" spc="26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приділяється</a:t>
            </a:r>
            <a:r>
              <a:rPr sz="1200" spc="25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збереженню</a:t>
            </a:r>
            <a:r>
              <a:rPr sz="1200" spc="26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наявних</a:t>
            </a:r>
            <a:r>
              <a:rPr sz="1200" spc="26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дерев,</a:t>
            </a:r>
            <a:r>
              <a:rPr sz="1200" spc="25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що</a:t>
            </a:r>
            <a:r>
              <a:rPr sz="1200" spc="26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є</a:t>
            </a:r>
            <a:r>
              <a:rPr sz="1200" spc="25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важливими</a:t>
            </a:r>
            <a:r>
              <a:rPr sz="1200" spc="26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свідками</a:t>
            </a:r>
            <a:r>
              <a:rPr sz="1200" spc="26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історії </a:t>
            </a:r>
            <a:r>
              <a:rPr sz="1200" dirty="0">
                <a:latin typeface="Times New Roman"/>
                <a:cs typeface="Times New Roman"/>
              </a:rPr>
              <a:t>місця,</a:t>
            </a:r>
            <a:r>
              <a:rPr sz="1200" spc="5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та</a:t>
            </a:r>
            <a:r>
              <a:rPr sz="1200" spc="5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висадці</a:t>
            </a:r>
            <a:r>
              <a:rPr sz="1200" spc="5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локальних</a:t>
            </a:r>
            <a:r>
              <a:rPr sz="1200" spc="5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рослин</a:t>
            </a:r>
            <a:r>
              <a:rPr sz="1200" spc="5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і</a:t>
            </a:r>
            <a:r>
              <a:rPr sz="1200" spc="5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медоносних</a:t>
            </a:r>
            <a:r>
              <a:rPr sz="1200" spc="5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квітів,</a:t>
            </a:r>
            <a:r>
              <a:rPr sz="1200" spc="5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які</a:t>
            </a:r>
            <a:r>
              <a:rPr sz="1200" spc="5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адаптовані</a:t>
            </a:r>
            <a:r>
              <a:rPr sz="1200" spc="5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до</a:t>
            </a:r>
            <a:r>
              <a:rPr sz="1200" spc="5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кліматичних</a:t>
            </a:r>
            <a:r>
              <a:rPr sz="1200" spc="55" dirty="0">
                <a:latin typeface="Times New Roman"/>
                <a:cs typeface="Times New Roman"/>
              </a:rPr>
              <a:t> </a:t>
            </a:r>
            <a:r>
              <a:rPr sz="1200" spc="-20" dirty="0">
                <a:latin typeface="Times New Roman"/>
                <a:cs typeface="Times New Roman"/>
              </a:rPr>
              <a:t>умов </a:t>
            </a:r>
            <a:r>
              <a:rPr sz="1200" spc="-10" dirty="0">
                <a:latin typeface="Times New Roman"/>
                <a:cs typeface="Times New Roman"/>
              </a:rPr>
              <a:t>Київщини.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350">
              <a:latin typeface="Times New Roman"/>
              <a:cs typeface="Times New Roman"/>
            </a:endParaRPr>
          </a:p>
          <a:p>
            <a:pPr marL="50800">
              <a:lnSpc>
                <a:spcPts val="1345"/>
              </a:lnSpc>
            </a:pPr>
            <a:r>
              <a:rPr sz="1200" b="1" dirty="0">
                <a:latin typeface="Times New Roman"/>
                <a:cs typeface="Times New Roman"/>
              </a:rPr>
              <a:t>Функціональні</a:t>
            </a:r>
            <a:r>
              <a:rPr sz="1200" b="1" spc="-10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Times New Roman"/>
                <a:cs typeface="Times New Roman"/>
              </a:rPr>
              <a:t>та</a:t>
            </a:r>
            <a:r>
              <a:rPr sz="1200" b="1" spc="-10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Times New Roman"/>
                <a:cs typeface="Times New Roman"/>
              </a:rPr>
              <a:t>екологічні</a:t>
            </a:r>
            <a:r>
              <a:rPr sz="1200" b="1" spc="-10" dirty="0">
                <a:latin typeface="Times New Roman"/>
                <a:cs typeface="Times New Roman"/>
              </a:rPr>
              <a:t> переваги:</a:t>
            </a:r>
            <a:endParaRPr sz="1200">
              <a:latin typeface="Times New Roman"/>
              <a:cs typeface="Times New Roman"/>
            </a:endParaRPr>
          </a:p>
          <a:p>
            <a:pPr marL="203200" marR="43180" indent="-152400">
              <a:lnSpc>
                <a:spcPts val="1500"/>
              </a:lnSpc>
              <a:spcBef>
                <a:spcPts val="155"/>
              </a:spcBef>
              <a:buSzPct val="120833"/>
              <a:buChar char="-"/>
              <a:tabLst>
                <a:tab pos="203200" algn="l"/>
              </a:tabLst>
            </a:pPr>
            <a:r>
              <a:rPr sz="1200" dirty="0">
                <a:latin typeface="Times New Roman"/>
                <a:cs typeface="Times New Roman"/>
              </a:rPr>
              <a:t>Зменшення</a:t>
            </a:r>
            <a:r>
              <a:rPr sz="1200" spc="-3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експлуатаційних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витрат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–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природні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луки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не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потребують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частого</a:t>
            </a:r>
            <a:r>
              <a:rPr sz="1200" spc="-20" dirty="0">
                <a:latin typeface="Times New Roman"/>
                <a:cs typeface="Times New Roman"/>
              </a:rPr>
              <a:t> поливу, </a:t>
            </a:r>
            <a:r>
              <a:rPr sz="1200" spc="-10" dirty="0">
                <a:latin typeface="Times New Roman"/>
                <a:cs typeface="Times New Roman"/>
              </a:rPr>
              <a:t>добрив </a:t>
            </a:r>
            <a:r>
              <a:rPr sz="1200" dirty="0">
                <a:latin typeface="Times New Roman"/>
                <a:cs typeface="Times New Roman"/>
              </a:rPr>
              <a:t>і </a:t>
            </a:r>
            <a:r>
              <a:rPr sz="1200" spc="-10" dirty="0">
                <a:latin typeface="Times New Roman"/>
                <a:cs typeface="Times New Roman"/>
              </a:rPr>
              <a:t>косіння.</a:t>
            </a:r>
            <a:endParaRPr sz="1200">
              <a:latin typeface="Times New Roman"/>
              <a:cs typeface="Times New Roman"/>
            </a:endParaRPr>
          </a:p>
          <a:p>
            <a:pPr marL="203200" marR="43180" indent="-152400">
              <a:lnSpc>
                <a:spcPts val="1500"/>
              </a:lnSpc>
              <a:buSzPct val="120833"/>
              <a:buChar char="-"/>
              <a:tabLst>
                <a:tab pos="203200" algn="l"/>
              </a:tabLst>
            </a:pPr>
            <a:r>
              <a:rPr sz="1200" dirty="0">
                <a:latin typeface="Times New Roman"/>
                <a:cs typeface="Times New Roman"/>
              </a:rPr>
              <a:t>Покращення</a:t>
            </a:r>
            <a:r>
              <a:rPr sz="1200" spc="8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екологічного</a:t>
            </a:r>
            <a:r>
              <a:rPr sz="1200" spc="9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балансу</a:t>
            </a:r>
            <a:r>
              <a:rPr sz="1200" spc="9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–</a:t>
            </a:r>
            <a:r>
              <a:rPr sz="1200" spc="9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таке</a:t>
            </a:r>
            <a:r>
              <a:rPr sz="1200" spc="9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озеленення</a:t>
            </a:r>
            <a:r>
              <a:rPr sz="1200" spc="9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сприяє</a:t>
            </a:r>
            <a:r>
              <a:rPr sz="1200" spc="9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затримці</a:t>
            </a:r>
            <a:r>
              <a:rPr sz="1200" spc="9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опадів,</a:t>
            </a:r>
            <a:r>
              <a:rPr sz="1200" spc="9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зменшуючи </a:t>
            </a:r>
            <a:r>
              <a:rPr sz="1200" dirty="0">
                <a:latin typeface="Times New Roman"/>
                <a:cs typeface="Times New Roman"/>
              </a:rPr>
              <a:t>навантаження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на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дренажні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системи.</a:t>
            </a:r>
            <a:endParaRPr sz="1200">
              <a:latin typeface="Times New Roman"/>
              <a:cs typeface="Times New Roman"/>
            </a:endParaRPr>
          </a:p>
          <a:p>
            <a:pPr marL="203200" marR="43180" indent="-152400">
              <a:lnSpc>
                <a:spcPts val="1500"/>
              </a:lnSpc>
              <a:buSzPct val="120833"/>
              <a:buChar char="-"/>
              <a:tabLst>
                <a:tab pos="203200" algn="l"/>
              </a:tabLst>
            </a:pPr>
            <a:r>
              <a:rPr sz="1200" dirty="0">
                <a:latin typeface="Times New Roman"/>
                <a:cs typeface="Times New Roman"/>
              </a:rPr>
              <a:t>Динамічність</a:t>
            </a:r>
            <a:r>
              <a:rPr sz="1200" spc="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ландшафту</a:t>
            </a:r>
            <a:r>
              <a:rPr sz="1200" spc="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–</a:t>
            </a:r>
            <a:r>
              <a:rPr sz="1200" spc="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сезонна</a:t>
            </a:r>
            <a:r>
              <a:rPr sz="1200" spc="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зміна</a:t>
            </a:r>
            <a:r>
              <a:rPr sz="1200" spc="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рослинності</a:t>
            </a:r>
            <a:r>
              <a:rPr sz="1200" spc="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створює</a:t>
            </a:r>
            <a:r>
              <a:rPr sz="1200" spc="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живий,</a:t>
            </a:r>
            <a:r>
              <a:rPr sz="1200" spc="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змінний</a:t>
            </a:r>
            <a:r>
              <a:rPr sz="1200" spc="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пейзаж,</a:t>
            </a:r>
            <a:r>
              <a:rPr sz="1200" spc="20" dirty="0">
                <a:latin typeface="Times New Roman"/>
                <a:cs typeface="Times New Roman"/>
              </a:rPr>
              <a:t> </a:t>
            </a:r>
            <a:r>
              <a:rPr sz="1200" spc="-25" dirty="0">
                <a:latin typeface="Times New Roman"/>
                <a:cs typeface="Times New Roman"/>
              </a:rPr>
              <a:t>що </a:t>
            </a:r>
            <a:r>
              <a:rPr sz="1200" dirty="0">
                <a:latin typeface="Times New Roman"/>
                <a:cs typeface="Times New Roman"/>
              </a:rPr>
              <a:t>відображає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плинність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часу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та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символіку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відродження.</a:t>
            </a:r>
            <a:endParaRPr sz="1200">
              <a:latin typeface="Times New Roman"/>
              <a:cs typeface="Times New Roman"/>
            </a:endParaRPr>
          </a:p>
          <a:p>
            <a:pPr marL="50800">
              <a:lnSpc>
                <a:spcPct val="100000"/>
              </a:lnSpc>
            </a:pPr>
            <a:r>
              <a:rPr sz="1200" dirty="0">
                <a:latin typeface="Times New Roman"/>
                <a:cs typeface="Times New Roman"/>
              </a:rPr>
              <a:t>Основні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рослини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для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озеленення:</a:t>
            </a:r>
            <a:endParaRPr sz="1200">
              <a:latin typeface="Times New Roman"/>
              <a:cs typeface="Times New Roman"/>
            </a:endParaRPr>
          </a:p>
          <a:p>
            <a:pPr marL="50800">
              <a:lnSpc>
                <a:spcPct val="100000"/>
              </a:lnSpc>
              <a:spcBef>
                <a:spcPts val="60"/>
              </a:spcBef>
            </a:pPr>
            <a:r>
              <a:rPr sz="1200" spc="-10" dirty="0">
                <a:latin typeface="Times New Roman"/>
                <a:cs typeface="Times New Roman"/>
              </a:rPr>
              <a:t>Ромашка,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маки,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волошка,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соняшник,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осока,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вівсюнець,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калина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та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інші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місцеві</a:t>
            </a:r>
            <a:r>
              <a:rPr sz="1200" spc="-10" dirty="0">
                <a:latin typeface="Times New Roman"/>
                <a:cs typeface="Times New Roman"/>
              </a:rPr>
              <a:t> види.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'єкт 1">
            <a:extLst>
              <a:ext uri="{FF2B5EF4-FFF2-40B4-BE49-F238E27FC236}">
                <a16:creationId xmlns:a16="http://schemas.microsoft.com/office/drawing/2014/main" id="{669A6541-67DC-4542-BEDD-253101CB30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3095270"/>
              </p:ext>
            </p:extLst>
          </p:nvPr>
        </p:nvGraphicFramePr>
        <p:xfrm>
          <a:off x="98425" y="98425"/>
          <a:ext cx="3653465" cy="5172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Acrobat Document" r:id="rId3" imgW="8019718" imgH="11353766" progId="Acrobat.Document.DC">
                  <p:embed/>
                </p:oleObj>
              </mc:Choice>
              <mc:Fallback>
                <p:oleObj name="Acrobat Document" r:id="rId3" imgW="8019718" imgH="11353766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8425" y="98425"/>
                        <a:ext cx="3653465" cy="5172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Об'єкт 2">
            <a:extLst>
              <a:ext uri="{FF2B5EF4-FFF2-40B4-BE49-F238E27FC236}">
                <a16:creationId xmlns:a16="http://schemas.microsoft.com/office/drawing/2014/main" id="{DC7EAF0C-44E7-480F-AF5A-596FC98EC0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5436803"/>
              </p:ext>
            </p:extLst>
          </p:nvPr>
        </p:nvGraphicFramePr>
        <p:xfrm>
          <a:off x="3751890" y="5346700"/>
          <a:ext cx="3552542" cy="502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Acrobat Document" r:id="rId5" imgW="8019718" imgH="11353766" progId="Acrobat.Document.DC">
                  <p:embed/>
                </p:oleObj>
              </mc:Choice>
              <mc:Fallback>
                <p:oleObj name="Acrobat Document" r:id="rId5" imgW="8019718" imgH="11353766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51890" y="5346700"/>
                        <a:ext cx="3552542" cy="5029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493493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113A5B5-159E-48ED-A37A-C017C5DD10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1648"/>
            <a:ext cx="7556500" cy="4250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4034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5AB4DF5-7222-4689-95BB-57EF90DBEF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1434"/>
            <a:ext cx="7556500" cy="4250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4414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42B822B-1BB8-42A5-A9E3-8BAD593E48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1434"/>
            <a:ext cx="7556500" cy="4250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4360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3D553D8-2501-49EC-A6AB-79E6E5C2C8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1434"/>
            <a:ext cx="7556500" cy="4250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3469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C81360F-AFA7-4F99-B179-76908670C5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1434"/>
            <a:ext cx="7556500" cy="4250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8334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</TotalTime>
  <Words>1161</Words>
  <Application>Microsoft Office PowerPoint</Application>
  <PresentationFormat>Довільний</PresentationFormat>
  <Paragraphs>64</Paragraphs>
  <Slides>12</Slides>
  <Notes>0</Notes>
  <HiddenSlides>0</HiddenSlides>
  <MMClips>0</MMClips>
  <ScaleCrop>false</ScaleCrop>
  <HeadingPairs>
    <vt:vector size="8" baseType="variant">
      <vt:variant>
        <vt:lpstr>Використані шрифти</vt:lpstr>
      </vt:variant>
      <vt:variant>
        <vt:i4>2</vt:i4>
      </vt:variant>
      <vt:variant>
        <vt:lpstr>Тема</vt:lpstr>
      </vt:variant>
      <vt:variant>
        <vt:i4>1</vt:i4>
      </vt:variant>
      <vt:variant>
        <vt:lpstr>Вбудовані сервери OLE</vt:lpstr>
      </vt:variant>
      <vt:variant>
        <vt:i4>1</vt:i4>
      </vt:variant>
      <vt:variant>
        <vt:lpstr>Заголовки слайдів</vt:lpstr>
      </vt:variant>
      <vt:variant>
        <vt:i4>12</vt:i4>
      </vt:variant>
    </vt:vector>
  </HeadingPairs>
  <TitlesOfParts>
    <vt:vector size="16" baseType="lpstr">
      <vt:lpstr>Calibri</vt:lpstr>
      <vt:lpstr>Times New Roman</vt:lpstr>
      <vt:lpstr>Office Theme</vt:lpstr>
      <vt:lpstr>Acrobat Document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Пояснювальна записка_521081</dc:title>
  <cp:lastModifiedBy>Anna Bondar</cp:lastModifiedBy>
  <cp:revision>2</cp:revision>
  <dcterms:created xsi:type="dcterms:W3CDTF">2025-03-05T08:31:02Z</dcterms:created>
  <dcterms:modified xsi:type="dcterms:W3CDTF">2025-03-05T08:43:00Z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2025-02-19T00:00:00Z</vt:filetime>
  </property>
  <property fmtid="{D5CDD505-2E9C-101B-9397-08002B2CF9AE}" pid="3" name="Creator">
    <vt:lpwstr>Pages</vt:lpwstr>
  </property>
  <property fmtid="{D5CDD505-2E9C-101B-9397-08002B2CF9AE}" pid="4" name="LastSaved">
    <vt:filetime>2025-03-05T00:00:00Z</vt:filetime>
  </property>
</Properties>
</file>