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5544800" cy="10515600"/>
  <p:notesSz cx="15544800" cy="105156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65860" y="3259836"/>
            <a:ext cx="13213080" cy="2208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31720" y="5888736"/>
            <a:ext cx="10881360" cy="2628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747672"/>
                </a:solidFill>
                <a:latin typeface="Lucida Sans Unicode"/>
                <a:cs typeface="Lucida Sans Unicode"/>
              </a:defRPr>
            </a:lvl1pPr>
          </a:lstStyle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747672"/>
                </a:solidFill>
                <a:latin typeface="Lucida Sans Unicode"/>
                <a:cs typeface="Lucida Sans Unicode"/>
              </a:defRPr>
            </a:lvl1pPr>
          </a:lstStyle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00100" y="800100"/>
            <a:ext cx="13944600" cy="8801100"/>
          </a:xfrm>
          <a:custGeom>
            <a:avLst/>
            <a:gdLst/>
            <a:ahLst/>
            <a:cxnLst/>
            <a:rect l="l" t="t" r="r" b="b"/>
            <a:pathLst>
              <a:path w="13944600" h="8801100">
                <a:moveTo>
                  <a:pt x="13944600" y="0"/>
                </a:moveTo>
                <a:lnTo>
                  <a:pt x="0" y="0"/>
                </a:lnTo>
                <a:lnTo>
                  <a:pt x="0" y="8801100"/>
                </a:lnTo>
                <a:lnTo>
                  <a:pt x="13944600" y="8801100"/>
                </a:lnTo>
                <a:lnTo>
                  <a:pt x="13944600" y="0"/>
                </a:lnTo>
                <a:close/>
              </a:path>
            </a:pathLst>
          </a:custGeom>
          <a:solidFill>
            <a:srgbClr val="0C3D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828990" y="1732533"/>
            <a:ext cx="5855334" cy="648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bg1"/>
                </a:solidFill>
                <a:latin typeface="Lucida Sans Unicode"/>
                <a:cs typeface="Lucida Sans Unicode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8005572" y="2418588"/>
            <a:ext cx="6761988" cy="6940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747672"/>
                </a:solidFill>
                <a:latin typeface="Lucida Sans Unicode"/>
                <a:cs typeface="Lucida Sans Unicode"/>
              </a:defRPr>
            </a:lvl1pPr>
          </a:lstStyle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747672"/>
                </a:solidFill>
                <a:latin typeface="Lucida Sans Unicode"/>
                <a:cs typeface="Lucida Sans Unicode"/>
              </a:defRPr>
            </a:lvl1pPr>
          </a:lstStyle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747672"/>
                </a:solidFill>
                <a:latin typeface="Lucida Sans Unicode"/>
                <a:cs typeface="Lucida Sans Unicode"/>
              </a:defRPr>
            </a:lvl1pPr>
          </a:lstStyle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95730" y="825500"/>
            <a:ext cx="12753339" cy="1397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7240" y="2418588"/>
            <a:ext cx="13990320" cy="6940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285232" y="9779508"/>
            <a:ext cx="4974336" cy="5257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77240" y="9779508"/>
            <a:ext cx="3575304" cy="5257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571344" y="9918941"/>
            <a:ext cx="224155" cy="220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747672"/>
                </a:solidFill>
                <a:latin typeface="Lucida Sans Unicode"/>
                <a:cs typeface="Lucida Sans Unicode"/>
              </a:defRPr>
            </a:lvl1pPr>
          </a:lstStyle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Relationship Id="rId3" Type="http://schemas.openxmlformats.org/officeDocument/2006/relationships/image" Target="../media/image20.jp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Relationship Id="rId3" Type="http://schemas.openxmlformats.org/officeDocument/2006/relationships/image" Target="../media/image30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://www.istockphoto.com/photo/st-sophias-cathedral-kiev-from-the-height-of-st-sophias-square-cityscape-" TargetMode="External"/><Relationship Id="rId3" Type="http://schemas.openxmlformats.org/officeDocument/2006/relationships/hyperlink" Target="http://www.freepik.com/premium-photo/magical-aerial-view-kiev-pechersk-lavra-near-motherland-" TargetMode="External"/><Relationship Id="rId4" Type="http://schemas.openxmlformats.org/officeDocument/2006/relationships/hyperlink" Target="http://www.floraselect.net/blog/" TargetMode="External"/><Relationship Id="rId5" Type="http://schemas.openxmlformats.org/officeDocument/2006/relationships/hyperlink" Target="http://www.archdaily.com/127198/m9-" TargetMode="External"/><Relationship Id="rId6" Type="http://schemas.openxmlformats.org/officeDocument/2006/relationships/hyperlink" Target="http://www.ft.com/" TargetMode="External"/><Relationship Id="rId7" Type="http://schemas.openxmlformats.org/officeDocument/2006/relationships/hyperlink" Target="http://www.dpstudio.co.uk/case-studies-" TargetMode="External"/><Relationship Id="rId8" Type="http://schemas.openxmlformats.org/officeDocument/2006/relationships/hyperlink" Target="http://www.pexels.com/photo/close-up-shot-of-a-gray-" TargetMode="Externa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13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Relationship Id="rId3" Type="http://schemas.openxmlformats.org/officeDocument/2006/relationships/image" Target="../media/image17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14699995" y="9931641"/>
            <a:ext cx="45085" cy="195580"/>
          </a:xfrm>
          <a:prstGeom prst="rect">
            <a:avLst/>
          </a:prstGeom>
        </p:spPr>
        <p:txBody>
          <a:bodyPr wrap="square" lIns="0" tIns="698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r>
              <a:rPr dirty="0" sz="1100" spc="-345">
                <a:solidFill>
                  <a:srgbClr val="747672"/>
                </a:solidFill>
                <a:latin typeface="Lucida Sans Unicode"/>
                <a:cs typeface="Lucida Sans Unicode"/>
              </a:rPr>
              <a:t>1</a:t>
            </a:r>
            <a:endParaRPr sz="1100">
              <a:latin typeface="Lucida Sans Unicode"/>
              <a:cs typeface="Lucida Sans Unicod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57400"/>
            <a:ext cx="15087600" cy="84582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58800" y="698500"/>
            <a:ext cx="874649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-35"/>
              <a:t>Меморіальний</a:t>
            </a:r>
            <a:r>
              <a:rPr dirty="0" sz="4000" spc="-600"/>
              <a:t> </a:t>
            </a:r>
            <a:r>
              <a:rPr dirty="0" sz="4000" spc="-55"/>
              <a:t>комплекс</a:t>
            </a:r>
            <a:r>
              <a:rPr dirty="0" sz="4000" spc="-680"/>
              <a:t> </a:t>
            </a:r>
            <a:r>
              <a:rPr dirty="0" sz="4000"/>
              <a:t>у</a:t>
            </a:r>
            <a:r>
              <a:rPr dirty="0" sz="4000" spc="-685"/>
              <a:t> </a:t>
            </a:r>
            <a:r>
              <a:rPr dirty="0" sz="4000" spc="-20"/>
              <a:t>Бучі</a:t>
            </a:r>
            <a:endParaRPr sz="4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796925" y="6776072"/>
            <a:ext cx="3388995" cy="2828925"/>
            <a:chOff x="796925" y="6776072"/>
            <a:chExt cx="3388995" cy="282892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0100" y="6779247"/>
              <a:ext cx="3382429" cy="2821952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800100" y="6779247"/>
              <a:ext cx="3382645" cy="2822575"/>
            </a:xfrm>
            <a:custGeom>
              <a:avLst/>
              <a:gdLst/>
              <a:ahLst/>
              <a:cxnLst/>
              <a:rect l="l" t="t" r="r" b="b"/>
              <a:pathLst>
                <a:path w="3382645" h="2822575">
                  <a:moveTo>
                    <a:pt x="0" y="2821952"/>
                  </a:moveTo>
                  <a:lnTo>
                    <a:pt x="3382429" y="2821952"/>
                  </a:lnTo>
                  <a:lnTo>
                    <a:pt x="3382429" y="0"/>
                  </a:lnTo>
                  <a:lnTo>
                    <a:pt x="0" y="0"/>
                  </a:lnTo>
                  <a:lnTo>
                    <a:pt x="0" y="2821952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4336884" y="6776072"/>
            <a:ext cx="3362960" cy="2828925"/>
            <a:chOff x="4336884" y="6776072"/>
            <a:chExt cx="3362960" cy="282892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0075" y="6779247"/>
              <a:ext cx="3356124" cy="2821952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4340059" y="6779247"/>
              <a:ext cx="3356610" cy="2822575"/>
            </a:xfrm>
            <a:custGeom>
              <a:avLst/>
              <a:gdLst/>
              <a:ahLst/>
              <a:cxnLst/>
              <a:rect l="l" t="t" r="r" b="b"/>
              <a:pathLst>
                <a:path w="3356609" h="2822575">
                  <a:moveTo>
                    <a:pt x="0" y="2821952"/>
                  </a:moveTo>
                  <a:lnTo>
                    <a:pt x="3356140" y="2821952"/>
                  </a:lnTo>
                  <a:lnTo>
                    <a:pt x="3356140" y="0"/>
                  </a:lnTo>
                  <a:lnTo>
                    <a:pt x="0" y="0"/>
                  </a:lnTo>
                  <a:lnTo>
                    <a:pt x="0" y="2821952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87400" y="825500"/>
            <a:ext cx="5596890" cy="482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30"/>
              <a:t>Меморіали</a:t>
            </a:r>
            <a:r>
              <a:rPr dirty="0" spc="-30" b="1">
                <a:latin typeface="Tahoma"/>
                <a:cs typeface="Tahoma"/>
              </a:rPr>
              <a:t>,</a:t>
            </a:r>
            <a:r>
              <a:rPr dirty="0" spc="-345" b="1">
                <a:latin typeface="Tahoma"/>
                <a:cs typeface="Tahoma"/>
              </a:rPr>
              <a:t> </a:t>
            </a:r>
            <a:r>
              <a:rPr dirty="0"/>
              <a:t>що</a:t>
            </a:r>
            <a:r>
              <a:rPr dirty="0" spc="-465"/>
              <a:t> </a:t>
            </a:r>
            <a:r>
              <a:rPr dirty="0" spc="-10"/>
              <a:t>надихають</a:t>
            </a:r>
          </a:p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0100" y="2011679"/>
            <a:ext cx="6913626" cy="4389120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48600" y="2011679"/>
            <a:ext cx="6896100" cy="3017520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848600" y="5440679"/>
            <a:ext cx="3389376" cy="4160520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90376" y="5440679"/>
            <a:ext cx="3354324" cy="4160520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7835900" y="5212079"/>
            <a:ext cx="291211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Memorial</a:t>
            </a:r>
            <a:r>
              <a:rPr dirty="0" sz="1000" spc="4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to</a:t>
            </a:r>
            <a:r>
              <a:rPr dirty="0" sz="1000" spc="4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the</a:t>
            </a:r>
            <a:r>
              <a:rPr dirty="0" sz="1000" spc="5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Victims</a:t>
            </a:r>
            <a:r>
              <a:rPr dirty="0" sz="1000" spc="45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of</a:t>
            </a:r>
            <a:r>
              <a:rPr dirty="0" sz="1000" spc="4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Violence</a:t>
            </a:r>
            <a:r>
              <a:rPr dirty="0" sz="1000" spc="5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in</a:t>
            </a:r>
            <a:r>
              <a:rPr dirty="0" sz="1000" spc="45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Mexico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20" name="object 20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  <p:sp>
        <p:nvSpPr>
          <p:cNvPr id="15" name="object 15" descr=""/>
          <p:cNvSpPr txBox="1"/>
          <p:nvPr/>
        </p:nvSpPr>
        <p:spPr>
          <a:xfrm>
            <a:off x="787400" y="1783080"/>
            <a:ext cx="1885314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Utoya</a:t>
            </a:r>
            <a:r>
              <a:rPr dirty="0" sz="1000" spc="9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The</a:t>
            </a:r>
            <a:r>
              <a:rPr dirty="0" sz="1000" spc="9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Clearing</a:t>
            </a:r>
            <a:r>
              <a:rPr dirty="0" sz="1000" spc="9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Memorial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4327359" y="6550647"/>
            <a:ext cx="89852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150">
                <a:latin typeface="Lucida Sans Unicode"/>
                <a:cs typeface="Lucida Sans Unicode"/>
              </a:rPr>
              <a:t>9/11</a:t>
            </a:r>
            <a:r>
              <a:rPr dirty="0" sz="1000" spc="-45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Memorial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7835900" y="1783080"/>
            <a:ext cx="15792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Benesse</a:t>
            </a:r>
            <a:r>
              <a:rPr dirty="0" sz="1000" spc="14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House</a:t>
            </a:r>
            <a:r>
              <a:rPr dirty="0" sz="1000" spc="14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Museum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1377676" y="5212079"/>
            <a:ext cx="8566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M9</a:t>
            </a:r>
            <a:r>
              <a:rPr dirty="0" sz="1000" spc="-5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Memorial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787400" y="6550647"/>
            <a:ext cx="18745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World</a:t>
            </a:r>
            <a:r>
              <a:rPr dirty="0" sz="1000" spc="9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Trade</a:t>
            </a:r>
            <a:r>
              <a:rPr dirty="0" sz="1000" spc="9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Centre</a:t>
            </a:r>
            <a:r>
              <a:rPr dirty="0" sz="1000" spc="10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Montréal</a:t>
            </a:r>
            <a:endParaRPr sz="1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400" y="825500"/>
            <a:ext cx="2550795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-10"/>
              <a:t>Монумент </a:t>
            </a:r>
            <a:r>
              <a:rPr dirty="0" spc="-35"/>
              <a:t>визволення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787400" y="1816100"/>
            <a:ext cx="4201795" cy="18846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Поверхня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кільця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гнітюче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нахилена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землі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нависає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над траншеєю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викладеною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тріщинами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чорного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граніту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0">
                <a:latin typeface="Lucida Sans Unicode"/>
                <a:cs typeface="Lucida Sans Unicode"/>
              </a:rPr>
              <a:t>- </a:t>
            </a:r>
            <a:r>
              <a:rPr dirty="0" sz="1200">
                <a:latin typeface="Arial"/>
                <a:cs typeface="Arial"/>
              </a:rPr>
              <a:t>абстракція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глибини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смерті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руйнувань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сталися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під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час </a:t>
            </a:r>
            <a:r>
              <a:rPr dirty="0" sz="1200">
                <a:latin typeface="Arial"/>
                <a:cs typeface="Arial"/>
              </a:rPr>
              <a:t>російської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окупації</a:t>
            </a:r>
            <a:r>
              <a:rPr dirty="0" sz="1200" spc="-20">
                <a:latin typeface="Lucida Sans Unicode"/>
                <a:cs typeface="Lucida Sans Unicode"/>
              </a:rPr>
              <a:t>.</a:t>
            </a:r>
            <a:r>
              <a:rPr dirty="0" sz="1200" spc="-7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Такий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кут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дозволяє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відвідувачам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легше прочитати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імена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споглядати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масштаби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руйнувань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стоячи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 spc="-35">
                <a:latin typeface="Arial"/>
                <a:cs typeface="Arial"/>
              </a:rPr>
              <a:t>обходячи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або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сидячи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затіненій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лавці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східного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боку </a:t>
            </a:r>
            <a:r>
              <a:rPr dirty="0" sz="1200" spc="-10">
                <a:latin typeface="Arial"/>
                <a:cs typeface="Arial"/>
              </a:rPr>
              <a:t>споруди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5080">
              <a:lnSpc>
                <a:spcPts val="1200"/>
              </a:lnSpc>
              <a:spcBef>
                <a:spcPts val="1200"/>
              </a:spcBef>
            </a:pPr>
            <a:r>
              <a:rPr dirty="0" sz="1200" spc="-10">
                <a:latin typeface="Arial"/>
                <a:cs typeface="Arial"/>
              </a:rPr>
              <a:t>Траншею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видно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крізь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скляні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огорожі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периметру</a:t>
            </a:r>
            <a:r>
              <a:rPr dirty="0" sz="1200" spc="-30">
                <a:latin typeface="Lucida Sans Unicode"/>
                <a:cs typeface="Lucida Sans Unicode"/>
              </a:rPr>
              <a:t>.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третіх </a:t>
            </a:r>
            <a:r>
              <a:rPr dirty="0" sz="1200">
                <a:latin typeface="Arial"/>
                <a:cs typeface="Arial"/>
              </a:rPr>
              <a:t>точках</a:t>
            </a:r>
            <a:r>
              <a:rPr dirty="0" sz="1200" spc="-8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кола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над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траншеєю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перекинуті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скляні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мости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Arial"/>
                <a:cs typeface="Arial"/>
              </a:rPr>
              <a:t>що </a:t>
            </a:r>
            <a:r>
              <a:rPr dirty="0" sz="1200" spc="-10">
                <a:latin typeface="Arial"/>
                <a:cs typeface="Arial"/>
              </a:rPr>
              <a:t>відкривають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доступ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символічного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ядра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-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Arial"/>
                <a:cs typeface="Arial"/>
              </a:rPr>
              <a:t>монумента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Arial"/>
                <a:cs typeface="Arial"/>
              </a:rPr>
              <a:t>що </a:t>
            </a:r>
            <a:r>
              <a:rPr dirty="0" sz="1200" spc="-10">
                <a:latin typeface="Arial"/>
                <a:cs typeface="Arial"/>
              </a:rPr>
              <a:t>уособлює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свободу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129551"/>
            <a:ext cx="5029200" cy="2286000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144081" y="9414750"/>
            <a:ext cx="15424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Fractured</a:t>
            </a:r>
            <a:r>
              <a:rPr dirty="0" sz="1000" spc="204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Black</a:t>
            </a:r>
            <a:r>
              <a:rPr dirty="0" sz="1000" spc="21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Lucida Sans Unicode"/>
                <a:cs typeface="Lucida Sans Unicode"/>
              </a:rPr>
              <a:t>Granite</a:t>
            </a:r>
            <a:endParaRPr sz="1000">
              <a:latin typeface="Lucida Sans Unicode"/>
              <a:cs typeface="Lucida Sans Unicode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343400"/>
            <a:ext cx="5029200" cy="2286000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144081" y="6628130"/>
            <a:ext cx="148399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CorTen</a:t>
            </a:r>
            <a:r>
              <a:rPr dirty="0" sz="1000" spc="114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Steel</a:t>
            </a:r>
            <a:r>
              <a:rPr dirty="0" sz="1000" spc="114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Cladding</a:t>
            </a:r>
            <a:endParaRPr sz="1000">
              <a:latin typeface="Lucida Sans Unicode"/>
              <a:cs typeface="Lucida Sans Unicode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55079" y="2215070"/>
            <a:ext cx="8389620" cy="6738068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800100" y="800100"/>
            <a:ext cx="13944600" cy="6341745"/>
            <a:chOff x="800100" y="800100"/>
            <a:chExt cx="13944600" cy="6341745"/>
          </a:xfrm>
        </p:grpSpPr>
        <p:sp>
          <p:nvSpPr>
            <p:cNvPr id="3" name="object 3" descr=""/>
            <p:cNvSpPr/>
            <p:nvPr/>
          </p:nvSpPr>
          <p:spPr>
            <a:xfrm>
              <a:off x="800100" y="800100"/>
              <a:ext cx="13944600" cy="6341745"/>
            </a:xfrm>
            <a:custGeom>
              <a:avLst/>
              <a:gdLst/>
              <a:ahLst/>
              <a:cxnLst/>
              <a:rect l="l" t="t" r="r" b="b"/>
              <a:pathLst>
                <a:path w="13944600" h="6341745">
                  <a:moveTo>
                    <a:pt x="13944600" y="0"/>
                  </a:moveTo>
                  <a:lnTo>
                    <a:pt x="0" y="0"/>
                  </a:lnTo>
                  <a:lnTo>
                    <a:pt x="0" y="6341364"/>
                  </a:lnTo>
                  <a:lnTo>
                    <a:pt x="13944600" y="6341364"/>
                  </a:lnTo>
                  <a:lnTo>
                    <a:pt x="1394460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4326" y="800100"/>
              <a:ext cx="13770373" cy="6341364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  <p:sp>
        <p:nvSpPr>
          <p:cNvPr id="6" name="object 6" descr=""/>
          <p:cNvSpPr txBox="1"/>
          <p:nvPr/>
        </p:nvSpPr>
        <p:spPr>
          <a:xfrm>
            <a:off x="5486400" y="8064500"/>
            <a:ext cx="8947150" cy="5130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340"/>
              </a:spcBef>
            </a:pPr>
            <a:r>
              <a:rPr dirty="0" sz="1200" spc="-10">
                <a:latin typeface="Arial"/>
                <a:cs typeface="Arial"/>
              </a:rPr>
              <a:t>Свобода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представлена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вигляді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ідеалізованого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білого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простору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нахиленими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назовні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вгору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стінами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вкритими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живою </a:t>
            </a:r>
            <a:r>
              <a:rPr dirty="0" sz="1200" spc="-20">
                <a:latin typeface="Arial"/>
                <a:cs typeface="Arial"/>
              </a:rPr>
              <a:t>рослинністю</a:t>
            </a:r>
            <a:r>
              <a:rPr dirty="0" sz="1200" spc="-20">
                <a:latin typeface="Lucida Sans Unicode"/>
                <a:cs typeface="Lucida Sans Unicode"/>
              </a:rPr>
              <a:t>,</a:t>
            </a:r>
            <a:r>
              <a:rPr dirty="0" sz="1200" spc="-7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завершується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блакитним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простором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40">
                <a:latin typeface="Arial"/>
                <a:cs typeface="Arial"/>
              </a:rPr>
              <a:t>неба</a:t>
            </a:r>
            <a:r>
              <a:rPr dirty="0" sz="1200" spc="-40">
                <a:latin typeface="Lucida Sans Unicode"/>
                <a:cs typeface="Lucida Sans Unicode"/>
              </a:rPr>
              <a:t>.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центрі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i="1">
                <a:latin typeface="Arial"/>
                <a:cs typeface="Arial"/>
              </a:rPr>
              <a:t>Монумента</a:t>
            </a:r>
            <a:r>
              <a:rPr dirty="0" sz="1200" spc="5" i="1">
                <a:latin typeface="Arial"/>
                <a:cs typeface="Arial"/>
              </a:rPr>
              <a:t> </a:t>
            </a:r>
            <a:r>
              <a:rPr dirty="0" sz="1200" spc="-10" i="1">
                <a:latin typeface="Arial"/>
                <a:cs typeface="Arial"/>
              </a:rPr>
              <a:t>визволення</a:t>
            </a:r>
            <a:r>
              <a:rPr dirty="0" sz="1200" spc="15" i="1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знаходиться</a:t>
            </a:r>
            <a:r>
              <a:rPr dirty="0" sz="1200" spc="-30">
                <a:latin typeface="Arial"/>
                <a:cs typeface="Arial"/>
              </a:rPr>
              <a:t> джерело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якого</a:t>
            </a:r>
            <a:r>
              <a:rPr dirty="0" sz="1200" spc="-25">
                <a:latin typeface="Arial"/>
                <a:cs typeface="Arial"/>
              </a:rPr>
              <a:t> б</a:t>
            </a:r>
            <a:r>
              <a:rPr dirty="0" sz="1200" spc="-25">
                <a:latin typeface="Lucida Sans Unicode"/>
                <a:cs typeface="Lucida Sans Unicode"/>
              </a:rPr>
              <a:t>'</a:t>
            </a:r>
            <a:r>
              <a:rPr dirty="0" sz="1200" spc="-25">
                <a:latin typeface="Arial"/>
                <a:cs typeface="Arial"/>
              </a:rPr>
              <a:t>є </a:t>
            </a:r>
            <a:r>
              <a:rPr dirty="0" sz="1200" spc="-45">
                <a:latin typeface="Arial"/>
                <a:cs typeface="Arial"/>
              </a:rPr>
              <a:t>вода</a:t>
            </a:r>
            <a:r>
              <a:rPr dirty="0" sz="1200" spc="-4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живить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життя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787400" y="7988300"/>
            <a:ext cx="2550795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000" spc="-10">
                <a:latin typeface="Arial Black"/>
                <a:cs typeface="Arial Black"/>
              </a:rPr>
              <a:t>Монумент </a:t>
            </a:r>
            <a:r>
              <a:rPr dirty="0" sz="3000" spc="-35">
                <a:latin typeface="Arial Black"/>
                <a:cs typeface="Arial Black"/>
              </a:rPr>
              <a:t>визволення</a:t>
            </a:r>
            <a:endParaRPr sz="30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800100" y="3273552"/>
            <a:ext cx="13944600" cy="7242175"/>
            <a:chOff x="800100" y="3273552"/>
            <a:chExt cx="13944600" cy="7242175"/>
          </a:xfrm>
        </p:grpSpPr>
        <p:sp>
          <p:nvSpPr>
            <p:cNvPr id="3" name="object 3" descr=""/>
            <p:cNvSpPr/>
            <p:nvPr/>
          </p:nvSpPr>
          <p:spPr>
            <a:xfrm>
              <a:off x="1682496" y="5522976"/>
              <a:ext cx="3657600" cy="236220"/>
            </a:xfrm>
            <a:custGeom>
              <a:avLst/>
              <a:gdLst/>
              <a:ahLst/>
              <a:cxnLst/>
              <a:rect l="l" t="t" r="r" b="b"/>
              <a:pathLst>
                <a:path w="3657600" h="236220">
                  <a:moveTo>
                    <a:pt x="3657600" y="0"/>
                  </a:moveTo>
                  <a:lnTo>
                    <a:pt x="0" y="0"/>
                  </a:lnTo>
                  <a:lnTo>
                    <a:pt x="0" y="236220"/>
                  </a:lnTo>
                  <a:lnTo>
                    <a:pt x="3657600" y="236220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0100" y="3273552"/>
              <a:ext cx="13944575" cy="7242048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787400" y="825500"/>
            <a:ext cx="258826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000" spc="-30">
                <a:latin typeface="Arial Black"/>
                <a:cs typeface="Arial Black"/>
              </a:rPr>
              <a:t>Могильник</a:t>
            </a:r>
            <a:r>
              <a:rPr dirty="0" sz="3000" spc="-409">
                <a:latin typeface="Arial Black"/>
                <a:cs typeface="Arial Black"/>
              </a:rPr>
              <a:t> </a:t>
            </a:r>
            <a:r>
              <a:rPr dirty="0" sz="3000" spc="-50">
                <a:latin typeface="Arial Black"/>
                <a:cs typeface="Arial Black"/>
              </a:rPr>
              <a:t>і </a:t>
            </a:r>
            <a:r>
              <a:rPr dirty="0" sz="3000" spc="-10">
                <a:latin typeface="Arial Black"/>
                <a:cs typeface="Arial Black"/>
              </a:rPr>
              <a:t>музей</a:t>
            </a:r>
            <a:endParaRPr sz="3000">
              <a:latin typeface="Arial Black"/>
              <a:cs typeface="Arial Black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473700" y="749300"/>
            <a:ext cx="5483860" cy="17322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Справжний</a:t>
            </a:r>
            <a:r>
              <a:rPr dirty="0" sz="1200" spc="-65">
                <a:latin typeface="Arial"/>
                <a:cs typeface="Arial"/>
              </a:rPr>
              <a:t> </a:t>
            </a:r>
            <a:r>
              <a:rPr dirty="0" sz="1200" spc="-55">
                <a:latin typeface="Arial"/>
                <a:cs typeface="Arial"/>
              </a:rPr>
              <a:t>рів</a:t>
            </a:r>
            <a:r>
              <a:rPr dirty="0" sz="1200" spc="-55">
                <a:latin typeface="Lucida Sans Unicode"/>
                <a:cs typeface="Lucida Sans Unicode"/>
              </a:rPr>
              <a:t>,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якій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під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час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окупації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було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масово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поховано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285">
                <a:latin typeface="Lucida Sans Unicode"/>
                <a:cs typeface="Lucida Sans Unicode"/>
              </a:rPr>
              <a:t>116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вбитих </a:t>
            </a:r>
            <a:r>
              <a:rPr dirty="0" sz="1200" spc="-25">
                <a:latin typeface="Arial"/>
                <a:cs typeface="Arial"/>
              </a:rPr>
              <a:t>мешканців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поважається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сакральне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місце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поховань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позбавлене </a:t>
            </a:r>
            <a:r>
              <a:rPr dirty="0" sz="1200" spc="-40">
                <a:latin typeface="Arial"/>
                <a:cs typeface="Arial"/>
              </a:rPr>
              <a:t>будь</a:t>
            </a:r>
            <a:r>
              <a:rPr dirty="0" sz="1200" spc="-40">
                <a:latin typeface="Lucida Sans Unicode"/>
                <a:cs typeface="Lucida Sans Unicode"/>
              </a:rPr>
              <a:t>-</a:t>
            </a:r>
            <a:r>
              <a:rPr dirty="0" sz="1200" spc="-20">
                <a:latin typeface="Arial"/>
                <a:cs typeface="Arial"/>
              </a:rPr>
              <a:t>яких </a:t>
            </a:r>
            <a:r>
              <a:rPr dirty="0" sz="1200" spc="-25">
                <a:latin typeface="Arial"/>
                <a:cs typeface="Arial"/>
              </a:rPr>
              <a:t>насаджень</a:t>
            </a:r>
            <a:r>
              <a:rPr dirty="0" sz="1200" spc="-25">
                <a:latin typeface="Lucida Sans Unicode"/>
                <a:cs typeface="Lucida Sans Unicode"/>
              </a:rPr>
              <a:t>.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Плаваюча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40">
                <a:latin typeface="Arial"/>
                <a:cs typeface="Arial"/>
              </a:rPr>
              <a:t>плита</a:t>
            </a:r>
            <a:r>
              <a:rPr dirty="0" sz="1200" spc="-40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вкрита</a:t>
            </a:r>
            <a:r>
              <a:rPr dirty="0" sz="1200" spc="-10">
                <a:latin typeface="Arial"/>
                <a:cs typeface="Arial"/>
              </a:rPr>
              <a:t> похоронним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полірованим чорним </a:t>
            </a:r>
            <a:r>
              <a:rPr dirty="0" sz="1200" spc="-30">
                <a:latin typeface="Arial"/>
                <a:cs typeface="Arial"/>
              </a:rPr>
              <a:t>гранітом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символізує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порожнечу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залишилася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суспільстві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через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велику втрату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життів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9525">
              <a:lnSpc>
                <a:spcPts val="1200"/>
              </a:lnSpc>
              <a:spcBef>
                <a:spcPts val="1200"/>
              </a:spcBef>
            </a:pPr>
            <a:r>
              <a:rPr dirty="0" sz="1200" spc="-35">
                <a:latin typeface="Arial"/>
                <a:cs typeface="Arial"/>
              </a:rPr>
              <a:t>Музей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функції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якого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ще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не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визначені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є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частиною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периметральної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стіни Меморіального</a:t>
            </a:r>
            <a:r>
              <a:rPr dirty="0" sz="1200" spc="-20">
                <a:latin typeface="Arial"/>
                <a:cs typeface="Arial"/>
              </a:rPr>
              <a:t> комплексу</a:t>
            </a:r>
            <a:r>
              <a:rPr dirty="0" sz="1200" spc="-2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а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не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окремою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будівлею</a:t>
            </a:r>
            <a:r>
              <a:rPr dirty="0" sz="1200" spc="-35">
                <a:latin typeface="Lucida Sans Unicode"/>
                <a:cs typeface="Lucida Sans Unicode"/>
              </a:rPr>
              <a:t>.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Його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головний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фасад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 spc="-10">
                <a:latin typeface="Arial"/>
                <a:cs typeface="Arial"/>
              </a:rPr>
              <a:t>паралельний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кута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25" i="1">
                <a:latin typeface="Arial"/>
                <a:cs typeface="Arial"/>
              </a:rPr>
              <a:t>Могильника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посилює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відчуття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зрушення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спричиненого </a:t>
            </a:r>
            <a:r>
              <a:rPr dirty="0" sz="1200">
                <a:latin typeface="Arial"/>
                <a:cs typeface="Arial"/>
              </a:rPr>
              <a:t>російською</a:t>
            </a:r>
            <a:r>
              <a:rPr dirty="0" sz="1200" spc="-25">
                <a:latin typeface="Arial"/>
                <a:cs typeface="Arial"/>
              </a:rPr>
              <a:t> окупацією</a:t>
            </a:r>
            <a:r>
              <a:rPr dirty="0" sz="1200" spc="-25">
                <a:latin typeface="Lucida Sans Unicode"/>
                <a:cs typeface="Lucida Sans Unicode"/>
              </a:rPr>
              <a:t>.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Віконна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стіна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музею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дозволить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відвідувачам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завжди бачити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місце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поховання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11312525" y="796925"/>
            <a:ext cx="3435350" cy="1835150"/>
            <a:chOff x="11312525" y="796925"/>
            <a:chExt cx="3435350" cy="1835150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15700" y="800100"/>
              <a:ext cx="3429000" cy="1828800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1315700" y="800100"/>
              <a:ext cx="3429000" cy="1828800"/>
            </a:xfrm>
            <a:custGeom>
              <a:avLst/>
              <a:gdLst/>
              <a:ahLst/>
              <a:cxnLst/>
              <a:rect l="l" t="t" r="r" b="b"/>
              <a:pathLst>
                <a:path w="3429000" h="1828800">
                  <a:moveTo>
                    <a:pt x="0" y="1828800"/>
                  </a:moveTo>
                  <a:lnTo>
                    <a:pt x="3429000" y="1828800"/>
                  </a:lnTo>
                  <a:lnTo>
                    <a:pt x="3429000" y="0"/>
                  </a:lnTo>
                  <a:lnTo>
                    <a:pt x="0" y="0"/>
                  </a:lnTo>
                  <a:lnTo>
                    <a:pt x="0" y="1828800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11303000" y="2627630"/>
            <a:ext cx="145097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Polished</a:t>
            </a:r>
            <a:r>
              <a:rPr dirty="0" sz="1000" spc="12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Black</a:t>
            </a:r>
            <a:r>
              <a:rPr dirty="0" sz="1000" spc="12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Granite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2" name="object 12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  <p:sp>
        <p:nvSpPr>
          <p:cNvPr id="11" name="object 11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319834" y="352425"/>
            <a:ext cx="425450" cy="139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045"/>
              </a:lnSpc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48364" y="0"/>
            <a:ext cx="10696435" cy="105156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87400" y="825500"/>
            <a:ext cx="2638425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-10"/>
              <a:t>Дендропарк полеглих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FFFFFF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87400" y="1816100"/>
            <a:ext cx="3401060" cy="26466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91440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Докладаються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всі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зусилля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щоб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зберегти </a:t>
            </a:r>
            <a:r>
              <a:rPr dirty="0" sz="1200">
                <a:latin typeface="Arial"/>
                <a:cs typeface="Arial"/>
              </a:rPr>
              <a:t>якомога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більше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існуючих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дерев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ділянці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 spc="-10">
                <a:latin typeface="Arial"/>
                <a:cs typeface="Arial"/>
              </a:rPr>
              <a:t>заповнюючи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відкриті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простори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 i="1">
                <a:latin typeface="Arial"/>
                <a:cs typeface="Arial"/>
              </a:rPr>
              <a:t>Дендропарку</a:t>
            </a:r>
            <a:r>
              <a:rPr dirty="0" sz="1200" spc="-10" i="1">
                <a:latin typeface="Arial"/>
                <a:cs typeface="Arial"/>
              </a:rPr>
              <a:t> полеглих</a:t>
            </a:r>
            <a:r>
              <a:rPr dirty="0" sz="1200" spc="-65" i="1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новими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породами</a:t>
            </a:r>
            <a:r>
              <a:rPr dirty="0" sz="1200" spc="-35">
                <a:latin typeface="Arial"/>
                <a:cs typeface="Arial"/>
              </a:rPr>
              <a:t> дерев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ростуть </a:t>
            </a:r>
            <a:r>
              <a:rPr dirty="0" sz="1200">
                <a:latin typeface="Arial"/>
                <a:cs typeface="Arial"/>
              </a:rPr>
              <a:t>по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всій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території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України</a:t>
            </a:r>
            <a:r>
              <a:rPr dirty="0" sz="1200" spc="-35">
                <a:latin typeface="Lucida Sans Unicode"/>
                <a:cs typeface="Lucida Sans Unicode"/>
              </a:rPr>
              <a:t>.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Система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існуючих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50">
                <a:latin typeface="Arial"/>
                <a:cs typeface="Arial"/>
              </a:rPr>
              <a:t>і </a:t>
            </a:r>
            <a:r>
              <a:rPr dirty="0" sz="1200">
                <a:latin typeface="Arial"/>
                <a:cs typeface="Arial"/>
              </a:rPr>
              <a:t>нових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доріжок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тінистих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лісах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Arial"/>
                <a:cs typeface="Arial"/>
              </a:rPr>
              <a:t>якими </a:t>
            </a:r>
            <a:r>
              <a:rPr dirty="0" sz="1200">
                <a:latin typeface="Arial"/>
                <a:cs typeface="Arial"/>
              </a:rPr>
              <a:t>славиться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цей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регіон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передбачена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разом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50">
                <a:latin typeface="Arial"/>
                <a:cs typeface="Arial"/>
              </a:rPr>
              <a:t>з </a:t>
            </a:r>
            <a:r>
              <a:rPr dirty="0" sz="1200" spc="-10">
                <a:latin typeface="Arial"/>
                <a:cs typeface="Arial"/>
              </a:rPr>
              <a:t>великою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кількістю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неформальних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місць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для відпочинку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5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дозволяє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відновленню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тіла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 spc="-35">
                <a:latin typeface="Arial"/>
                <a:cs typeface="Arial"/>
              </a:rPr>
              <a:t>розуму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духу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для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мешканців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гостей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Бучі </a:t>
            </a:r>
            <a:r>
              <a:rPr dirty="0" sz="1200" spc="-10">
                <a:latin typeface="Arial"/>
                <a:cs typeface="Arial"/>
              </a:rPr>
              <a:t>сьогодні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70">
                <a:latin typeface="Lucida Sans Unicode"/>
                <a:cs typeface="Lucida Sans Unicode"/>
              </a:rPr>
              <a:t>...</a:t>
            </a:r>
            <a:r>
              <a:rPr dirty="0" sz="1200" spc="-5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10">
                <a:latin typeface="Arial"/>
                <a:cs typeface="Arial"/>
              </a:rPr>
              <a:t> майбутньому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5080">
              <a:lnSpc>
                <a:spcPts val="1200"/>
              </a:lnSpc>
              <a:spcBef>
                <a:spcPts val="1200"/>
              </a:spcBef>
            </a:pPr>
            <a:r>
              <a:rPr dirty="0" sz="1200" spc="-25">
                <a:latin typeface="Arial"/>
                <a:cs typeface="Arial"/>
              </a:rPr>
              <a:t>Сподіваємося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панелі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нержавіючої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сталі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60">
                <a:latin typeface="Arial"/>
                <a:cs typeface="Arial"/>
              </a:rPr>
              <a:t>з </a:t>
            </a:r>
            <a:r>
              <a:rPr dirty="0" sz="1200">
                <a:latin typeface="Arial"/>
                <a:cs typeface="Arial"/>
              </a:rPr>
              <a:t>іменами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жертв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датами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народження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смерті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50">
                <a:latin typeface="Arial"/>
                <a:cs typeface="Arial"/>
              </a:rPr>
              <a:t>з </a:t>
            </a:r>
            <a:r>
              <a:rPr dirty="0" sz="1200" spc="-10">
                <a:latin typeface="Arial"/>
                <a:cs typeface="Arial"/>
              </a:rPr>
              <a:t>тимчасового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Меморіалу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вдасться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встановити</a:t>
            </a:r>
            <a:r>
              <a:rPr dirty="0" sz="1200" spc="50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ділянці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35">
                <a:latin typeface="Arial"/>
                <a:cs typeface="Arial"/>
              </a:rPr>
              <a:t>можливо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обабіч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доріжок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по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всьому парку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75" y="5257800"/>
            <a:ext cx="4172204" cy="3429000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217728" y="8685530"/>
            <a:ext cx="13919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Temporary</a:t>
            </a:r>
            <a:r>
              <a:rPr dirty="0" sz="1000" spc="31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Lucida Sans Unicode"/>
                <a:cs typeface="Lucida Sans Unicode"/>
              </a:rPr>
              <a:t>Memorial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>
            <a:spLocks noGrp="1"/>
          </p:cNvSpPr>
          <p:nvPr>
            <p:ph idx="2" sz="half"/>
          </p:nvPr>
        </p:nvSpPr>
        <p:spPr>
          <a:prstGeom prst="rect"/>
        </p:spPr>
        <p:txBody>
          <a:bodyPr wrap="square" lIns="0" tIns="698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dirty="0" spc="-45"/>
              <a:t>EXIBIT</a:t>
            </a:r>
            <a:r>
              <a:rPr dirty="0" spc="25"/>
              <a:t> </a:t>
            </a:r>
            <a:r>
              <a:rPr dirty="0" spc="-75"/>
              <a:t>A:</a:t>
            </a:r>
            <a:r>
              <a:rPr dirty="0" spc="30"/>
              <a:t> </a:t>
            </a:r>
            <a:r>
              <a:rPr dirty="0"/>
              <a:t>Russian</a:t>
            </a:r>
            <a:r>
              <a:rPr dirty="0" spc="30"/>
              <a:t> </a:t>
            </a:r>
            <a:r>
              <a:rPr dirty="0"/>
              <a:t>Invasion</a:t>
            </a:r>
            <a:r>
              <a:rPr dirty="0" spc="30"/>
              <a:t> </a:t>
            </a:r>
            <a:r>
              <a:rPr dirty="0"/>
              <a:t>of</a:t>
            </a:r>
            <a:r>
              <a:rPr dirty="0" spc="25"/>
              <a:t> </a:t>
            </a:r>
            <a:r>
              <a:rPr dirty="0"/>
              <a:t>Bucha;</a:t>
            </a:r>
            <a:r>
              <a:rPr dirty="0" spc="30"/>
              <a:t> </a:t>
            </a:r>
            <a:r>
              <a:rPr dirty="0"/>
              <a:t>PAGE</a:t>
            </a:r>
            <a:r>
              <a:rPr dirty="0" spc="30"/>
              <a:t> </a:t>
            </a:r>
            <a:r>
              <a:rPr dirty="0" spc="-50"/>
              <a:t>2</a:t>
            </a:r>
          </a:p>
          <a:p>
            <a:pPr algn="just" marL="12700" marR="5080">
              <a:lnSpc>
                <a:spcPct val="100000"/>
              </a:lnSpc>
              <a:spcBef>
                <a:spcPts val="450"/>
              </a:spcBef>
            </a:pPr>
            <a:r>
              <a:rPr dirty="0" i="1">
                <a:latin typeface="Century Gothic"/>
                <a:cs typeface="Century Gothic"/>
              </a:rPr>
              <a:t>Loguercio,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Laura,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and</a:t>
            </a:r>
            <a:r>
              <a:rPr dirty="0" spc="10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Tommaso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Canetta.</a:t>
            </a:r>
            <a:r>
              <a:rPr dirty="0" spc="10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“Fact-Checking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Russian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Disinformation</a:t>
            </a:r>
            <a:r>
              <a:rPr dirty="0" spc="10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about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Bucha’s</a:t>
            </a:r>
            <a:r>
              <a:rPr dirty="0" spc="10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Massacre,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Part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spc="-25" i="1">
                <a:latin typeface="Century Gothic"/>
                <a:cs typeface="Century Gothic"/>
              </a:rPr>
              <a:t>2.”</a:t>
            </a:r>
            <a:r>
              <a:rPr dirty="0" spc="500" i="1">
                <a:latin typeface="Century Gothic"/>
                <a:cs typeface="Century Gothic"/>
              </a:rPr>
              <a:t> </a:t>
            </a:r>
            <a:r>
              <a:rPr dirty="0" spc="-55" i="1">
                <a:latin typeface="Century Gothic"/>
                <a:cs typeface="Century Gothic"/>
              </a:rPr>
              <a:t>EDMO,</a:t>
            </a:r>
            <a:r>
              <a:rPr dirty="0" spc="330" i="1">
                <a:latin typeface="Century Gothic"/>
                <a:cs typeface="Century Gothic"/>
              </a:rPr>
              <a:t> </a:t>
            </a:r>
            <a:r>
              <a:rPr dirty="0" spc="-55" i="1">
                <a:latin typeface="Century Gothic"/>
                <a:cs typeface="Century Gothic"/>
              </a:rPr>
              <a:t>EDMO,</a:t>
            </a:r>
            <a:r>
              <a:rPr dirty="0" spc="330" i="1">
                <a:latin typeface="Century Gothic"/>
                <a:cs typeface="Century Gothic"/>
              </a:rPr>
              <a:t> </a:t>
            </a:r>
            <a:r>
              <a:rPr dirty="0" spc="55" i="1">
                <a:latin typeface="Century Gothic"/>
                <a:cs typeface="Century Gothic"/>
              </a:rPr>
              <a:t>6</a:t>
            </a:r>
            <a:r>
              <a:rPr dirty="0" spc="335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Apr.</a:t>
            </a:r>
            <a:r>
              <a:rPr dirty="0" spc="3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2022,</a:t>
            </a:r>
            <a:r>
              <a:rPr dirty="0" spc="3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edmo.eu/edmo-news/fact-checking-</a:t>
            </a:r>
            <a:r>
              <a:rPr dirty="0" spc="55" i="1">
                <a:latin typeface="Century Gothic"/>
                <a:cs typeface="Century Gothic"/>
              </a:rPr>
              <a:t>russian-</a:t>
            </a:r>
            <a:r>
              <a:rPr dirty="0" i="1">
                <a:latin typeface="Century Gothic"/>
                <a:cs typeface="Century Gothic"/>
              </a:rPr>
              <a:t>disinformation-about-buchas-</a:t>
            </a:r>
            <a:r>
              <a:rPr dirty="0" spc="35" i="1">
                <a:latin typeface="Century Gothic"/>
                <a:cs typeface="Century Gothic"/>
              </a:rPr>
              <a:t>massacre- </a:t>
            </a:r>
            <a:r>
              <a:rPr dirty="0" i="1">
                <a:latin typeface="Century Gothic"/>
                <a:cs typeface="Century Gothic"/>
              </a:rPr>
              <a:t>part-</a:t>
            </a:r>
            <a:r>
              <a:rPr dirty="0" spc="-10" i="1">
                <a:latin typeface="Century Gothic"/>
                <a:cs typeface="Century Gothic"/>
              </a:rPr>
              <a:t>2/#page.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5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pc="-45"/>
              <a:t>EXIBIT</a:t>
            </a:r>
            <a:r>
              <a:rPr dirty="0" spc="20"/>
              <a:t> </a:t>
            </a:r>
            <a:r>
              <a:rPr dirty="0" spc="-50"/>
              <a:t>B:</a:t>
            </a:r>
            <a:r>
              <a:rPr dirty="0" spc="25"/>
              <a:t> </a:t>
            </a:r>
            <a:r>
              <a:rPr dirty="0"/>
              <a:t>St</a:t>
            </a:r>
            <a:r>
              <a:rPr dirty="0" spc="20"/>
              <a:t> </a:t>
            </a:r>
            <a:r>
              <a:rPr dirty="0"/>
              <a:t>.Sophia</a:t>
            </a:r>
            <a:r>
              <a:rPr dirty="0" spc="25"/>
              <a:t> </a:t>
            </a:r>
            <a:r>
              <a:rPr dirty="0"/>
              <a:t>Church</a:t>
            </a:r>
            <a:r>
              <a:rPr dirty="0" spc="20"/>
              <a:t> </a:t>
            </a:r>
            <a:r>
              <a:rPr dirty="0"/>
              <a:t>Complex;</a:t>
            </a:r>
            <a:r>
              <a:rPr dirty="0" spc="25"/>
              <a:t> </a:t>
            </a:r>
            <a:r>
              <a:rPr dirty="0"/>
              <a:t>PAGE</a:t>
            </a:r>
            <a:r>
              <a:rPr dirty="0" spc="20"/>
              <a:t> </a:t>
            </a:r>
            <a:r>
              <a:rPr dirty="0" spc="-50"/>
              <a:t>4</a:t>
            </a:r>
          </a:p>
          <a:p>
            <a:pPr marL="12700" marR="5715">
              <a:lnSpc>
                <a:spcPct val="156200"/>
              </a:lnSpc>
            </a:pPr>
            <a:r>
              <a:rPr dirty="0" spc="-25" i="1">
                <a:latin typeface="Century Gothic"/>
                <a:cs typeface="Century Gothic"/>
              </a:rPr>
              <a:t>profoto1.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“St.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Sophia’s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Cathedral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Kiev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from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the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Height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of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St.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Sophia’s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Square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Cityscape.”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Website,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Digital,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25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July</a:t>
            </a:r>
            <a:r>
              <a:rPr dirty="0" spc="50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2023,</a:t>
            </a:r>
            <a:r>
              <a:rPr dirty="0" spc="340" i="1">
                <a:latin typeface="Century Gothic"/>
                <a:cs typeface="Century Gothic"/>
              </a:rPr>
              <a:t>   </a:t>
            </a:r>
            <a:r>
              <a:rPr dirty="0" i="1">
                <a:latin typeface="Century Gothic"/>
                <a:cs typeface="Century Gothic"/>
                <a:hlinkClick r:id="rId2"/>
              </a:rPr>
              <a:t>www.istockphoto.com/photo/st-</a:t>
            </a:r>
            <a:r>
              <a:rPr dirty="0" spc="45" i="1">
                <a:latin typeface="Century Gothic"/>
                <a:cs typeface="Century Gothic"/>
                <a:hlinkClick r:id="rId2"/>
              </a:rPr>
              <a:t>sophias-</a:t>
            </a:r>
            <a:r>
              <a:rPr dirty="0" i="1">
                <a:latin typeface="Century Gothic"/>
                <a:cs typeface="Century Gothic"/>
                <a:hlinkClick r:id="rId2"/>
              </a:rPr>
              <a:t>cathedral-kiev-</a:t>
            </a:r>
            <a:r>
              <a:rPr dirty="0" spc="55" i="1">
                <a:latin typeface="Century Gothic"/>
                <a:cs typeface="Century Gothic"/>
                <a:hlinkClick r:id="rId2"/>
              </a:rPr>
              <a:t>from-</a:t>
            </a:r>
            <a:r>
              <a:rPr dirty="0" i="1">
                <a:latin typeface="Century Gothic"/>
                <a:cs typeface="Century Gothic"/>
                <a:hlinkClick r:id="rId2"/>
              </a:rPr>
              <a:t>the-height-</a:t>
            </a:r>
            <a:r>
              <a:rPr dirty="0" spc="50" i="1">
                <a:latin typeface="Century Gothic"/>
                <a:cs typeface="Century Gothic"/>
                <a:hlinkClick r:id="rId2"/>
              </a:rPr>
              <a:t>of-</a:t>
            </a:r>
            <a:r>
              <a:rPr dirty="0" spc="90" i="1">
                <a:latin typeface="Century Gothic"/>
                <a:cs typeface="Century Gothic"/>
                <a:hlinkClick r:id="rId2"/>
              </a:rPr>
              <a:t>st-</a:t>
            </a:r>
            <a:r>
              <a:rPr dirty="0" spc="45" i="1">
                <a:latin typeface="Century Gothic"/>
                <a:cs typeface="Century Gothic"/>
                <a:hlinkClick r:id="rId2"/>
              </a:rPr>
              <a:t>sophias-</a:t>
            </a:r>
            <a:r>
              <a:rPr dirty="0" i="1">
                <a:latin typeface="Century Gothic"/>
                <a:cs typeface="Century Gothic"/>
                <a:hlinkClick r:id="rId2"/>
              </a:rPr>
              <a:t>square-</a:t>
            </a:r>
            <a:r>
              <a:rPr dirty="0" spc="-10" i="1">
                <a:latin typeface="Century Gothic"/>
                <a:cs typeface="Century Gothic"/>
                <a:hlinkClick r:id="rId2"/>
              </a:rPr>
              <a:t>cityscape-</a:t>
            </a:r>
          </a:p>
          <a:p>
            <a:pPr algn="just" marL="12700">
              <a:lnSpc>
                <a:spcPct val="100000"/>
              </a:lnSpc>
              <a:spcBef>
                <a:spcPts val="540"/>
              </a:spcBef>
            </a:pPr>
            <a:r>
              <a:rPr dirty="0" i="1">
                <a:latin typeface="Century Gothic"/>
                <a:cs typeface="Century Gothic"/>
              </a:rPr>
              <a:t>gm1565560120-527519688.</a:t>
            </a:r>
            <a:r>
              <a:rPr dirty="0" spc="9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Accessed</a:t>
            </a:r>
            <a:r>
              <a:rPr dirty="0" spc="95" i="1">
                <a:latin typeface="Century Gothic"/>
                <a:cs typeface="Century Gothic"/>
              </a:rPr>
              <a:t> </a:t>
            </a:r>
            <a:r>
              <a:rPr dirty="0" spc="-75" i="1">
                <a:latin typeface="Century Gothic"/>
                <a:cs typeface="Century Gothic"/>
              </a:rPr>
              <a:t>18</a:t>
            </a:r>
            <a:r>
              <a:rPr dirty="0" spc="95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Feb.</a:t>
            </a:r>
            <a:r>
              <a:rPr dirty="0" spc="95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2025.</a:t>
            </a: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pc="-45"/>
              <a:t>EXIBIT</a:t>
            </a:r>
            <a:r>
              <a:rPr dirty="0" spc="35"/>
              <a:t> </a:t>
            </a:r>
            <a:r>
              <a:rPr dirty="0"/>
              <a:t>C:</a:t>
            </a:r>
            <a:r>
              <a:rPr dirty="0" spc="35"/>
              <a:t> </a:t>
            </a:r>
            <a:r>
              <a:rPr dirty="0" spc="-30"/>
              <a:t>St.</a:t>
            </a:r>
            <a:r>
              <a:rPr dirty="0" spc="40"/>
              <a:t> </a:t>
            </a:r>
            <a:r>
              <a:rPr dirty="0"/>
              <a:t>Michael’s</a:t>
            </a:r>
            <a:r>
              <a:rPr dirty="0" spc="35"/>
              <a:t> </a:t>
            </a:r>
            <a:r>
              <a:rPr dirty="0"/>
              <a:t>Golden-Domed</a:t>
            </a:r>
            <a:r>
              <a:rPr dirty="0" spc="40"/>
              <a:t> </a:t>
            </a:r>
            <a:r>
              <a:rPr dirty="0"/>
              <a:t>Monastery;</a:t>
            </a:r>
            <a:r>
              <a:rPr dirty="0" spc="35"/>
              <a:t> </a:t>
            </a:r>
            <a:r>
              <a:rPr dirty="0"/>
              <a:t>PAGE</a:t>
            </a:r>
            <a:r>
              <a:rPr dirty="0" spc="40"/>
              <a:t> </a:t>
            </a:r>
            <a:r>
              <a:rPr dirty="0" spc="-50"/>
              <a:t>4</a:t>
            </a:r>
          </a:p>
          <a:p>
            <a:pPr marL="12700" marR="103505">
              <a:lnSpc>
                <a:spcPct val="156200"/>
              </a:lnSpc>
            </a:pPr>
            <a:r>
              <a:rPr dirty="0" i="1">
                <a:latin typeface="Century Gothic"/>
                <a:cs typeface="Century Gothic"/>
              </a:rPr>
              <a:t>Rzhevsky,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Sergei.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“St.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Michael’s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Golden-Domed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Monastery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in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Kyiv.”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Ukrainetrek.com,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Ukrainetrek.com,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spc="-65" i="1">
                <a:latin typeface="Century Gothic"/>
                <a:cs typeface="Century Gothic"/>
              </a:rPr>
              <a:t>16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May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2023,</a:t>
            </a:r>
            <a:r>
              <a:rPr dirty="0" spc="-1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ukrainetrek.com/blog/architecture/st-michaels-golden-domed-monastery-</a:t>
            </a:r>
            <a:r>
              <a:rPr dirty="0" spc="65" i="1">
                <a:latin typeface="Century Gothic"/>
                <a:cs typeface="Century Gothic"/>
              </a:rPr>
              <a:t>in-</a:t>
            </a:r>
            <a:r>
              <a:rPr dirty="0" i="1">
                <a:latin typeface="Century Gothic"/>
                <a:cs typeface="Century Gothic"/>
              </a:rPr>
              <a:t>kyiv/.</a:t>
            </a:r>
            <a:r>
              <a:rPr dirty="0" spc="409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Accessed</a:t>
            </a:r>
            <a:r>
              <a:rPr dirty="0" spc="409" i="1">
                <a:latin typeface="Century Gothic"/>
                <a:cs typeface="Century Gothic"/>
              </a:rPr>
              <a:t> </a:t>
            </a:r>
            <a:r>
              <a:rPr dirty="0" spc="-85" i="1">
                <a:latin typeface="Century Gothic"/>
                <a:cs typeface="Century Gothic"/>
              </a:rPr>
              <a:t>14</a:t>
            </a:r>
            <a:r>
              <a:rPr dirty="0" spc="409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Feb.</a:t>
            </a:r>
            <a:r>
              <a:rPr dirty="0" spc="409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2025.</a:t>
            </a: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pc="-45"/>
              <a:t>EXIBIT</a:t>
            </a:r>
            <a:r>
              <a:rPr dirty="0" spc="5"/>
              <a:t> </a:t>
            </a:r>
            <a:r>
              <a:rPr dirty="0" spc="-75"/>
              <a:t>D:</a:t>
            </a:r>
            <a:r>
              <a:rPr dirty="0" spc="10"/>
              <a:t> </a:t>
            </a:r>
            <a:r>
              <a:rPr dirty="0"/>
              <a:t>Kiev</a:t>
            </a:r>
            <a:r>
              <a:rPr dirty="0" spc="5"/>
              <a:t> </a:t>
            </a:r>
            <a:r>
              <a:rPr dirty="0"/>
              <a:t>Pechersk</a:t>
            </a:r>
            <a:r>
              <a:rPr dirty="0" spc="10"/>
              <a:t> </a:t>
            </a:r>
            <a:r>
              <a:rPr dirty="0"/>
              <a:t>Lavra;</a:t>
            </a:r>
            <a:r>
              <a:rPr dirty="0" spc="10"/>
              <a:t> </a:t>
            </a:r>
            <a:r>
              <a:rPr dirty="0"/>
              <a:t>PAGE</a:t>
            </a:r>
            <a:r>
              <a:rPr dirty="0" spc="5"/>
              <a:t> </a:t>
            </a:r>
            <a:r>
              <a:rPr dirty="0" spc="-50"/>
              <a:t>4</a:t>
            </a:r>
          </a:p>
          <a:p>
            <a:pPr marL="12700" marR="152400">
              <a:lnSpc>
                <a:spcPct val="156200"/>
              </a:lnSpc>
            </a:pPr>
            <a:r>
              <a:rPr dirty="0" i="1">
                <a:latin typeface="Century Gothic"/>
                <a:cs typeface="Century Gothic"/>
              </a:rPr>
              <a:t>inguskruklitis.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“Premium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Photo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spc="-335" i="1">
                <a:latin typeface="Century Gothic"/>
                <a:cs typeface="Century Gothic"/>
              </a:rPr>
              <a:t>|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Magical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Aerial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View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of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the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Kiev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Pechersk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Lavra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near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the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Motherland</a:t>
            </a:r>
            <a:r>
              <a:rPr dirty="0" spc="65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Monument.”</a:t>
            </a:r>
            <a:r>
              <a:rPr dirty="0" spc="-1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Freepik,</a:t>
            </a:r>
            <a:r>
              <a:rPr dirty="0" spc="300" i="1">
                <a:latin typeface="Century Gothic"/>
                <a:cs typeface="Century Gothic"/>
              </a:rPr>
              <a:t>  </a:t>
            </a:r>
            <a:r>
              <a:rPr dirty="0" spc="-30" i="1">
                <a:latin typeface="Century Gothic"/>
                <a:cs typeface="Century Gothic"/>
              </a:rPr>
              <a:t>2021,</a:t>
            </a:r>
            <a:r>
              <a:rPr dirty="0" spc="305" i="1">
                <a:latin typeface="Century Gothic"/>
                <a:cs typeface="Century Gothic"/>
              </a:rPr>
              <a:t>  </a:t>
            </a:r>
            <a:r>
              <a:rPr dirty="0" i="1">
                <a:latin typeface="Century Gothic"/>
                <a:cs typeface="Century Gothic"/>
                <a:hlinkClick r:id="rId3"/>
              </a:rPr>
              <a:t>www.freepik.com/premium-photo/magical-aerial-view-kiev-pechersk-lavra-near-</a:t>
            </a:r>
            <a:r>
              <a:rPr dirty="0" spc="-10" i="1">
                <a:latin typeface="Century Gothic"/>
                <a:cs typeface="Century Gothic"/>
                <a:hlinkClick r:id="rId3"/>
              </a:rPr>
              <a:t>motherland-</a:t>
            </a:r>
          </a:p>
          <a:p>
            <a:pPr algn="just" marL="12700">
              <a:lnSpc>
                <a:spcPct val="100000"/>
              </a:lnSpc>
              <a:spcBef>
                <a:spcPts val="540"/>
              </a:spcBef>
            </a:pPr>
            <a:r>
              <a:rPr dirty="0" i="1">
                <a:latin typeface="Century Gothic"/>
                <a:cs typeface="Century Gothic"/>
              </a:rPr>
              <a:t>monument_21786969.htm.</a:t>
            </a:r>
            <a:r>
              <a:rPr dirty="0" spc="12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Accessed</a:t>
            </a:r>
            <a:r>
              <a:rPr dirty="0" spc="120" i="1">
                <a:latin typeface="Century Gothic"/>
                <a:cs typeface="Century Gothic"/>
              </a:rPr>
              <a:t> </a:t>
            </a:r>
            <a:r>
              <a:rPr dirty="0" spc="-85" i="1">
                <a:latin typeface="Century Gothic"/>
                <a:cs typeface="Century Gothic"/>
              </a:rPr>
              <a:t>14</a:t>
            </a:r>
            <a:r>
              <a:rPr dirty="0" spc="12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Feb.</a:t>
            </a:r>
            <a:r>
              <a:rPr dirty="0" spc="120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2025.</a:t>
            </a: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dirty="0" spc="-45"/>
              <a:t>EXIBIT</a:t>
            </a:r>
            <a:r>
              <a:rPr dirty="0" spc="15"/>
              <a:t> </a:t>
            </a:r>
            <a:r>
              <a:rPr dirty="0" spc="-75"/>
              <a:t>E:</a:t>
            </a:r>
            <a:r>
              <a:rPr dirty="0" spc="15"/>
              <a:t> </a:t>
            </a:r>
            <a:r>
              <a:rPr dirty="0"/>
              <a:t>Corten</a:t>
            </a:r>
            <a:r>
              <a:rPr dirty="0" spc="20"/>
              <a:t> </a:t>
            </a:r>
            <a:r>
              <a:rPr dirty="0"/>
              <a:t>Steel;</a:t>
            </a:r>
            <a:r>
              <a:rPr dirty="0" spc="15"/>
              <a:t> </a:t>
            </a:r>
            <a:r>
              <a:rPr dirty="0"/>
              <a:t>PAGE</a:t>
            </a:r>
            <a:r>
              <a:rPr dirty="0" spc="15"/>
              <a:t> </a:t>
            </a:r>
            <a:r>
              <a:rPr dirty="0" spc="-50"/>
              <a:t>6</a:t>
            </a:r>
          </a:p>
          <a:p>
            <a:pPr marL="12700" marR="286385">
              <a:lnSpc>
                <a:spcPct val="100000"/>
              </a:lnSpc>
              <a:spcBef>
                <a:spcPts val="450"/>
              </a:spcBef>
            </a:pPr>
            <a:r>
              <a:rPr dirty="0" i="1">
                <a:latin typeface="Century Gothic"/>
                <a:cs typeface="Century Gothic"/>
              </a:rPr>
              <a:t>Ronn,</a:t>
            </a:r>
            <a:r>
              <a:rPr dirty="0" spc="2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spc="-35" i="1">
                <a:latin typeface="Century Gothic"/>
                <a:cs typeface="Century Gothic"/>
              </a:rPr>
              <a:t>N.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“Iconic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Corten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Steel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Architecture.”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Flora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Select,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Flora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Select,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24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spc="-25" i="1">
                <a:latin typeface="Century Gothic"/>
                <a:cs typeface="Century Gothic"/>
              </a:rPr>
              <a:t>Oct.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2022,</a:t>
            </a:r>
            <a:r>
              <a:rPr dirty="0" spc="25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  <a:hlinkClick r:id="rId4"/>
              </a:rPr>
              <a:t>www.floraselect.net/blog/</a:t>
            </a:r>
            <a:r>
              <a:rPr dirty="0" spc="-1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corten-steel-</a:t>
            </a:r>
            <a:r>
              <a:rPr dirty="0" spc="-10" i="1">
                <a:latin typeface="Century Gothic"/>
                <a:cs typeface="Century Gothic"/>
              </a:rPr>
              <a:t>architecture/.</a:t>
            </a: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pc="-45"/>
              <a:t>EXIBIT</a:t>
            </a:r>
            <a:r>
              <a:rPr dirty="0" spc="20"/>
              <a:t> </a:t>
            </a:r>
            <a:r>
              <a:rPr dirty="0" spc="-70"/>
              <a:t>F:</a:t>
            </a:r>
            <a:r>
              <a:rPr dirty="0" spc="20"/>
              <a:t> </a:t>
            </a:r>
            <a:r>
              <a:rPr dirty="0"/>
              <a:t>Belltower</a:t>
            </a:r>
            <a:r>
              <a:rPr dirty="0" spc="20"/>
              <a:t> </a:t>
            </a:r>
            <a:r>
              <a:rPr dirty="0"/>
              <a:t>at</a:t>
            </a:r>
            <a:r>
              <a:rPr dirty="0" spc="20"/>
              <a:t> </a:t>
            </a:r>
            <a:r>
              <a:rPr dirty="0" spc="-30"/>
              <a:t>St.</a:t>
            </a:r>
            <a:r>
              <a:rPr dirty="0" spc="20"/>
              <a:t> </a:t>
            </a:r>
            <a:r>
              <a:rPr dirty="0"/>
              <a:t>Sophia;</a:t>
            </a:r>
            <a:r>
              <a:rPr dirty="0" spc="20"/>
              <a:t> </a:t>
            </a:r>
            <a:r>
              <a:rPr dirty="0"/>
              <a:t>PAGE</a:t>
            </a:r>
            <a:r>
              <a:rPr dirty="0" spc="20"/>
              <a:t> </a:t>
            </a:r>
            <a:r>
              <a:rPr dirty="0" spc="-50"/>
              <a:t>7</a:t>
            </a:r>
          </a:p>
          <a:p>
            <a:pPr marL="12700" marR="537845">
              <a:lnSpc>
                <a:spcPct val="100000"/>
              </a:lnSpc>
              <a:spcBef>
                <a:spcPts val="450"/>
              </a:spcBef>
            </a:pPr>
            <a:r>
              <a:rPr dirty="0" i="1">
                <a:latin typeface="Century Gothic"/>
                <a:cs typeface="Century Gothic"/>
              </a:rPr>
              <a:t>Chernilevsky,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George.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“The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Bell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Tower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of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Saint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Sophia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Cathedral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in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Kiev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1699-</a:t>
            </a:r>
            <a:r>
              <a:rPr dirty="0" spc="-45" i="1">
                <a:latin typeface="Century Gothic"/>
                <a:cs typeface="Century Gothic"/>
              </a:rPr>
              <a:t>1706,”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Website,</a:t>
            </a:r>
            <a:r>
              <a:rPr dirty="0" spc="55" i="1">
                <a:latin typeface="Century Gothic"/>
                <a:cs typeface="Century Gothic"/>
              </a:rPr>
              <a:t> </a:t>
            </a:r>
            <a:r>
              <a:rPr dirty="0" spc="-95" i="1">
                <a:latin typeface="Century Gothic"/>
                <a:cs typeface="Century Gothic"/>
              </a:rPr>
              <a:t>13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Sept.</a:t>
            </a:r>
            <a:r>
              <a:rPr dirty="0" spc="6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2018,</a:t>
            </a:r>
            <a:r>
              <a:rPr dirty="0" spc="-1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commons.wikimedia.org/wiki/File:St_Sophia_bell_tower_Kiev_2018_G07.jpg.</a:t>
            </a:r>
            <a:r>
              <a:rPr dirty="0" spc="28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Accessed</a:t>
            </a:r>
            <a:r>
              <a:rPr dirty="0" spc="290" i="1">
                <a:latin typeface="Century Gothic"/>
                <a:cs typeface="Century Gothic"/>
              </a:rPr>
              <a:t> </a:t>
            </a:r>
            <a:r>
              <a:rPr dirty="0" spc="-114" i="1">
                <a:latin typeface="Century Gothic"/>
                <a:cs typeface="Century Gothic"/>
              </a:rPr>
              <a:t>17</a:t>
            </a:r>
            <a:r>
              <a:rPr dirty="0" spc="29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Feb.</a:t>
            </a:r>
            <a:r>
              <a:rPr dirty="0" spc="29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2025.</a:t>
            </a: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dirty="0" spc="-45"/>
              <a:t>EXIBIT</a:t>
            </a:r>
            <a:r>
              <a:rPr dirty="0" spc="35"/>
              <a:t> </a:t>
            </a:r>
            <a:r>
              <a:rPr dirty="0" spc="-20"/>
              <a:t>G:</a:t>
            </a:r>
            <a:r>
              <a:rPr dirty="0" spc="40"/>
              <a:t> </a:t>
            </a:r>
            <a:r>
              <a:rPr dirty="0" spc="-45"/>
              <a:t>2022</a:t>
            </a:r>
            <a:r>
              <a:rPr dirty="0" spc="35"/>
              <a:t> </a:t>
            </a:r>
            <a:r>
              <a:rPr dirty="0"/>
              <a:t>Bucha</a:t>
            </a:r>
            <a:r>
              <a:rPr dirty="0" spc="40"/>
              <a:t> </a:t>
            </a:r>
            <a:r>
              <a:rPr dirty="0"/>
              <a:t>Memorial</a:t>
            </a:r>
            <a:r>
              <a:rPr dirty="0" spc="40"/>
              <a:t> </a:t>
            </a:r>
            <a:r>
              <a:rPr dirty="0"/>
              <a:t>Medallion;</a:t>
            </a:r>
            <a:r>
              <a:rPr dirty="0" spc="35"/>
              <a:t> </a:t>
            </a:r>
            <a:r>
              <a:rPr dirty="0"/>
              <a:t>PAGE</a:t>
            </a:r>
            <a:r>
              <a:rPr dirty="0" spc="40"/>
              <a:t> </a:t>
            </a:r>
            <a:r>
              <a:rPr dirty="0" spc="-50"/>
              <a:t>8</a:t>
            </a:r>
          </a:p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dirty="0" i="1">
                <a:latin typeface="Century Gothic"/>
                <a:cs typeface="Century Gothic"/>
              </a:rPr>
              <a:t>Provided</a:t>
            </a:r>
            <a:r>
              <a:rPr dirty="0" spc="4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By</a:t>
            </a:r>
            <a:r>
              <a:rPr dirty="0" spc="50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Team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5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dirty="0" spc="-45"/>
              <a:t>EXIBIT</a:t>
            </a:r>
            <a:r>
              <a:rPr dirty="0" spc="-20"/>
              <a:t> </a:t>
            </a:r>
            <a:r>
              <a:rPr dirty="0"/>
              <a:t>H:</a:t>
            </a:r>
            <a:r>
              <a:rPr dirty="0" spc="190"/>
              <a:t> </a:t>
            </a:r>
            <a:r>
              <a:rPr dirty="0" spc="-160"/>
              <a:t>9/11</a:t>
            </a:r>
            <a:r>
              <a:rPr dirty="0" spc="-20"/>
              <a:t> </a:t>
            </a:r>
            <a:r>
              <a:rPr dirty="0"/>
              <a:t>Memorial;</a:t>
            </a:r>
            <a:r>
              <a:rPr dirty="0" spc="-25"/>
              <a:t> </a:t>
            </a:r>
            <a:r>
              <a:rPr dirty="0"/>
              <a:t>PAGE</a:t>
            </a:r>
            <a:r>
              <a:rPr dirty="0" spc="-25"/>
              <a:t> 10</a:t>
            </a:r>
          </a:p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dirty="0" i="1">
                <a:latin typeface="Century Gothic"/>
                <a:cs typeface="Century Gothic"/>
              </a:rPr>
              <a:t>Image</a:t>
            </a:r>
            <a:r>
              <a:rPr dirty="0" spc="4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Provided</a:t>
            </a:r>
            <a:r>
              <a:rPr dirty="0" spc="5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by</a:t>
            </a:r>
            <a:r>
              <a:rPr dirty="0" spc="50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Team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5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dirty="0" spc="-45"/>
              <a:t>EXIBIT</a:t>
            </a:r>
            <a:r>
              <a:rPr dirty="0" spc="-10"/>
              <a:t> </a:t>
            </a:r>
            <a:r>
              <a:rPr dirty="0"/>
              <a:t>I:</a:t>
            </a:r>
            <a:r>
              <a:rPr dirty="0" spc="229"/>
              <a:t> </a:t>
            </a:r>
            <a:r>
              <a:rPr dirty="0"/>
              <a:t>Memorial</a:t>
            </a:r>
            <a:r>
              <a:rPr dirty="0" spc="-25"/>
              <a:t> </a:t>
            </a:r>
            <a:r>
              <a:rPr dirty="0"/>
              <a:t>to</a:t>
            </a:r>
            <a:r>
              <a:rPr dirty="0" spc="-25"/>
              <a:t> </a:t>
            </a:r>
            <a:r>
              <a:rPr dirty="0"/>
              <a:t>the</a:t>
            </a:r>
            <a:r>
              <a:rPr dirty="0" spc="-20"/>
              <a:t> </a:t>
            </a:r>
            <a:r>
              <a:rPr dirty="0"/>
              <a:t>Victims</a:t>
            </a:r>
            <a:r>
              <a:rPr dirty="0" spc="-25"/>
              <a:t> </a:t>
            </a:r>
            <a:r>
              <a:rPr dirty="0"/>
              <a:t>of</a:t>
            </a:r>
            <a:r>
              <a:rPr dirty="0" spc="-25"/>
              <a:t> </a:t>
            </a:r>
            <a:r>
              <a:rPr dirty="0"/>
              <a:t>Violence</a:t>
            </a:r>
            <a:r>
              <a:rPr dirty="0" spc="-25"/>
              <a:t> </a:t>
            </a:r>
            <a:r>
              <a:rPr dirty="0" spc="-20"/>
              <a:t>in Mexico;</a:t>
            </a:r>
            <a:r>
              <a:rPr dirty="0" spc="-25"/>
              <a:t> </a:t>
            </a:r>
            <a:r>
              <a:rPr dirty="0"/>
              <a:t>PAGE</a:t>
            </a:r>
            <a:r>
              <a:rPr dirty="0" spc="-5"/>
              <a:t> </a:t>
            </a:r>
            <a:r>
              <a:rPr dirty="0" spc="-25"/>
              <a:t>10</a:t>
            </a:r>
          </a:p>
          <a:p>
            <a:pPr marL="12700" marR="124460">
              <a:lnSpc>
                <a:spcPct val="156300"/>
              </a:lnSpc>
            </a:pPr>
            <a:r>
              <a:rPr dirty="0" i="1">
                <a:latin typeface="Century Gothic"/>
                <a:cs typeface="Century Gothic"/>
              </a:rPr>
              <a:t>Archello.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“Memorial</a:t>
            </a:r>
            <a:r>
              <a:rPr dirty="0" spc="3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to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the</a:t>
            </a:r>
            <a:r>
              <a:rPr dirty="0" spc="3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Victims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of</a:t>
            </a:r>
            <a:r>
              <a:rPr dirty="0" spc="3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Violence</a:t>
            </a:r>
            <a:r>
              <a:rPr dirty="0" spc="3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in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spc="-35" i="1">
                <a:latin typeface="Century Gothic"/>
                <a:cs typeface="Century Gothic"/>
              </a:rPr>
              <a:t>Mexico,”</a:t>
            </a:r>
            <a:r>
              <a:rPr dirty="0" spc="3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Website,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28</a:t>
            </a:r>
            <a:r>
              <a:rPr dirty="0" spc="35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Aug.</a:t>
            </a:r>
            <a:r>
              <a:rPr dirty="0" spc="35" i="1">
                <a:latin typeface="Century Gothic"/>
                <a:cs typeface="Century Gothic"/>
              </a:rPr>
              <a:t> </a:t>
            </a:r>
            <a:r>
              <a:rPr dirty="0" spc="-30" i="1">
                <a:latin typeface="Century Gothic"/>
                <a:cs typeface="Century Gothic"/>
              </a:rPr>
              <a:t>2013,</a:t>
            </a:r>
            <a:r>
              <a:rPr dirty="0" spc="3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archello.com/project/memorial-</a:t>
            </a:r>
            <a:r>
              <a:rPr dirty="0" spc="55" i="1">
                <a:latin typeface="Century Gothic"/>
                <a:cs typeface="Century Gothic"/>
              </a:rPr>
              <a:t> to-</a:t>
            </a:r>
            <a:r>
              <a:rPr dirty="0" i="1">
                <a:latin typeface="Century Gothic"/>
                <a:cs typeface="Century Gothic"/>
              </a:rPr>
              <a:t>the-</a:t>
            </a:r>
            <a:r>
              <a:rPr dirty="0" spc="45" i="1">
                <a:latin typeface="Century Gothic"/>
                <a:cs typeface="Century Gothic"/>
              </a:rPr>
              <a:t>victims-</a:t>
            </a:r>
            <a:r>
              <a:rPr dirty="0" spc="50" i="1">
                <a:latin typeface="Century Gothic"/>
                <a:cs typeface="Century Gothic"/>
              </a:rPr>
              <a:t>of-</a:t>
            </a:r>
            <a:r>
              <a:rPr dirty="0" i="1">
                <a:latin typeface="Century Gothic"/>
                <a:cs typeface="Century Gothic"/>
              </a:rPr>
              <a:t>violence-</a:t>
            </a:r>
            <a:r>
              <a:rPr dirty="0" spc="65" i="1">
                <a:latin typeface="Century Gothic"/>
                <a:cs typeface="Century Gothic"/>
              </a:rPr>
              <a:t>in-</a:t>
            </a:r>
            <a:r>
              <a:rPr dirty="0" i="1">
                <a:latin typeface="Century Gothic"/>
                <a:cs typeface="Century Gothic"/>
              </a:rPr>
              <a:t>mexico.</a:t>
            </a:r>
            <a:r>
              <a:rPr dirty="0" spc="95" i="1">
                <a:latin typeface="Century Gothic"/>
                <a:cs typeface="Century Gothic"/>
              </a:rPr>
              <a:t> </a:t>
            </a:r>
            <a:r>
              <a:rPr dirty="0" i="1">
                <a:latin typeface="Century Gothic"/>
                <a:cs typeface="Century Gothic"/>
              </a:rPr>
              <a:t>Accessed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spc="-85" i="1">
                <a:latin typeface="Century Gothic"/>
                <a:cs typeface="Century Gothic"/>
              </a:rPr>
              <a:t>14</a:t>
            </a:r>
            <a:r>
              <a:rPr dirty="0" spc="100" i="1">
                <a:latin typeface="Century Gothic"/>
                <a:cs typeface="Century Gothic"/>
              </a:rPr>
              <a:t> </a:t>
            </a:r>
            <a:r>
              <a:rPr dirty="0" spc="-10" i="1">
                <a:latin typeface="Century Gothic"/>
                <a:cs typeface="Century Gothic"/>
              </a:rPr>
              <a:t>Feb.</a:t>
            </a:r>
            <a:r>
              <a:rPr dirty="0" spc="95" i="1">
                <a:latin typeface="Century Gothic"/>
                <a:cs typeface="Century Gothic"/>
              </a:rPr>
              <a:t> </a:t>
            </a:r>
            <a:r>
              <a:rPr dirty="0" spc="-20" i="1">
                <a:latin typeface="Century Gothic"/>
                <a:cs typeface="Century Gothic"/>
              </a:rPr>
              <a:t>2025.</a:t>
            </a:r>
          </a:p>
        </p:txBody>
      </p:sp>
      <p:sp>
        <p:nvSpPr>
          <p:cNvPr id="9" name="object 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  <p:sp>
        <p:nvSpPr>
          <p:cNvPr id="3" name="object 3" descr=""/>
          <p:cNvSpPr txBox="1"/>
          <p:nvPr/>
        </p:nvSpPr>
        <p:spPr>
          <a:xfrm>
            <a:off x="7835900" y="1911603"/>
            <a:ext cx="5852160" cy="4315460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 spc="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J:</a:t>
            </a:r>
            <a:r>
              <a:rPr dirty="0" sz="800" spc="28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The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Memorial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at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Utøya;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5">
                <a:solidFill>
                  <a:srgbClr val="FFFFFF"/>
                </a:solidFill>
                <a:latin typeface="Lucida Sans Unicode"/>
                <a:cs typeface="Lucida Sans Unicode"/>
              </a:rPr>
              <a:t>10</a:t>
            </a:r>
            <a:endParaRPr sz="800">
              <a:latin typeface="Lucida Sans Unicode"/>
              <a:cs typeface="Lucida Sans Unicode"/>
            </a:endParaRPr>
          </a:p>
          <a:p>
            <a:pPr marL="12700" marR="67945">
              <a:lnSpc>
                <a:spcPct val="156200"/>
              </a:lnSpc>
            </a:pP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Alle</a:t>
            </a:r>
            <a:r>
              <a:rPr dirty="0" sz="800" spc="4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rettigheter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Utøya</a:t>
            </a:r>
            <a:r>
              <a:rPr dirty="0" sz="800" spc="4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AS.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“The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Memorial</a:t>
            </a:r>
            <a:r>
              <a:rPr dirty="0" sz="800" spc="4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at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0" i="1">
                <a:solidFill>
                  <a:srgbClr val="FFFFFF"/>
                </a:solidFill>
                <a:latin typeface="Century Gothic"/>
                <a:cs typeface="Century Gothic"/>
              </a:rPr>
              <a:t>Utøya,”</a:t>
            </a:r>
            <a:r>
              <a:rPr dirty="0" sz="800" spc="4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Website,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80" i="1">
                <a:solidFill>
                  <a:srgbClr val="FFFFFF"/>
                </a:solidFill>
                <a:latin typeface="Century Gothic"/>
                <a:cs typeface="Century Gothic"/>
              </a:rPr>
              <a:t>10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Jan.</a:t>
            </a:r>
            <a:r>
              <a:rPr dirty="0" sz="800" spc="4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2022,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utoya.no/commemoration/.</a:t>
            </a:r>
            <a:r>
              <a:rPr dirty="0" sz="800" spc="4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Accessed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5" i="1">
                <a:solidFill>
                  <a:srgbClr val="FFFFFF"/>
                </a:solidFill>
                <a:latin typeface="Century Gothic"/>
                <a:cs typeface="Century Gothic"/>
              </a:rPr>
              <a:t>14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 Feb.</a:t>
            </a:r>
            <a:r>
              <a:rPr dirty="0" sz="800" spc="-3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2025.</a:t>
            </a:r>
            <a:endParaRPr sz="8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10">
                <a:solidFill>
                  <a:srgbClr val="FFFFFF"/>
                </a:solidFill>
                <a:latin typeface="Lucida Sans Unicode"/>
                <a:cs typeface="Lucida Sans Unicode"/>
              </a:rPr>
              <a:t>K:</a:t>
            </a:r>
            <a:r>
              <a:rPr dirty="0" sz="800" spc="1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M9</a:t>
            </a:r>
            <a:r>
              <a:rPr dirty="0" sz="800" spc="-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Memorial;</a:t>
            </a:r>
            <a:r>
              <a:rPr dirty="0" sz="800" spc="-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</a:t>
            </a:r>
            <a:r>
              <a:rPr dirty="0" sz="800" spc="-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5">
                <a:solidFill>
                  <a:srgbClr val="FFFFFF"/>
                </a:solidFill>
                <a:latin typeface="Lucida Sans Unicode"/>
                <a:cs typeface="Lucida Sans Unicode"/>
              </a:rPr>
              <a:t>10</a:t>
            </a:r>
            <a:endParaRPr sz="800">
              <a:latin typeface="Lucida Sans Unicode"/>
              <a:cs typeface="Lucida Sans Unicode"/>
            </a:endParaRPr>
          </a:p>
          <a:p>
            <a:pPr marL="12700" marR="5080">
              <a:lnSpc>
                <a:spcPct val="156200"/>
              </a:lnSpc>
            </a:pP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Saieh,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Nico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5" i="1">
                <a:solidFill>
                  <a:srgbClr val="FFFFFF"/>
                </a:solidFill>
                <a:latin typeface="Century Gothic"/>
                <a:cs typeface="Century Gothic"/>
              </a:rPr>
              <a:t>“M9</a:t>
            </a:r>
            <a:r>
              <a:rPr dirty="0" sz="800" spc="1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Memorial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/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Gonzalo</a:t>
            </a:r>
            <a:r>
              <a:rPr dirty="0" sz="800" spc="1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Mardones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Arquitectos,”</a:t>
            </a:r>
            <a:r>
              <a:rPr dirty="0" sz="800" spc="1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Website,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20" i="1">
                <a:solidFill>
                  <a:srgbClr val="FFFFFF"/>
                </a:solidFill>
                <a:latin typeface="Century Gothic"/>
                <a:cs typeface="Century Gothic"/>
              </a:rPr>
              <a:t>11</a:t>
            </a:r>
            <a:r>
              <a:rPr dirty="0" sz="800" spc="3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Apr.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90" i="1">
                <a:solidFill>
                  <a:srgbClr val="FFFFFF"/>
                </a:solidFill>
                <a:latin typeface="Century Gothic"/>
                <a:cs typeface="Century Gothic"/>
              </a:rPr>
              <a:t>2011,</a:t>
            </a:r>
            <a:r>
              <a:rPr dirty="0" sz="800" spc="3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  <a:hlinkClick r:id="rId5"/>
              </a:rPr>
              <a:t>www.archdaily.com/127198/m9-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memorial-gonzalo-mardones-viviani?ad_medium=gallery.</a:t>
            </a:r>
            <a:r>
              <a:rPr dirty="0" sz="800" spc="3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Accessed</a:t>
            </a:r>
            <a:r>
              <a:rPr dirty="0" sz="800" spc="3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85" i="1">
                <a:solidFill>
                  <a:srgbClr val="FFFFFF"/>
                </a:solidFill>
                <a:latin typeface="Century Gothic"/>
                <a:cs typeface="Century Gothic"/>
              </a:rPr>
              <a:t>14</a:t>
            </a:r>
            <a:r>
              <a:rPr dirty="0" sz="800" spc="35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Feb.</a:t>
            </a:r>
            <a:r>
              <a:rPr dirty="0" sz="800" spc="3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2025.</a:t>
            </a:r>
            <a:endParaRPr sz="8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 spc="-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5">
                <a:solidFill>
                  <a:srgbClr val="FFFFFF"/>
                </a:solidFill>
                <a:latin typeface="Lucida Sans Unicode"/>
                <a:cs typeface="Lucida Sans Unicode"/>
              </a:rPr>
              <a:t>L:</a:t>
            </a:r>
            <a:r>
              <a:rPr dirty="0" sz="800" spc="24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Benesse</a:t>
            </a:r>
            <a:r>
              <a:rPr dirty="0" sz="8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House</a:t>
            </a:r>
            <a:r>
              <a:rPr dirty="0" sz="8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Museum;</a:t>
            </a:r>
            <a:r>
              <a:rPr dirty="0" sz="8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</a:t>
            </a:r>
            <a:r>
              <a:rPr dirty="0" sz="800" spc="-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5">
                <a:solidFill>
                  <a:srgbClr val="FFFFFF"/>
                </a:solidFill>
                <a:latin typeface="Lucida Sans Unicode"/>
                <a:cs typeface="Lucida Sans Unicode"/>
              </a:rPr>
              <a:t>10</a:t>
            </a:r>
            <a:endParaRPr sz="800">
              <a:latin typeface="Lucida Sans Unicode"/>
              <a:cs typeface="Lucida Sans Unicode"/>
            </a:endParaRPr>
          </a:p>
          <a:p>
            <a:pPr marL="12700" marR="44450">
              <a:lnSpc>
                <a:spcPct val="156200"/>
              </a:lnSpc>
              <a:spcBef>
                <a:spcPts val="5"/>
              </a:spcBef>
            </a:pP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Martin,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Carl.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“Tadao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Ando’s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Benesse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House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Museum: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Unique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Fusion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of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Art,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Nature,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and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Architecture,”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Website,</a:t>
            </a:r>
            <a:r>
              <a:rPr dirty="0" sz="800" spc="4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5" i="1">
                <a:solidFill>
                  <a:srgbClr val="FFFFFF"/>
                </a:solidFill>
                <a:latin typeface="Century Gothic"/>
                <a:cs typeface="Century Gothic"/>
              </a:rPr>
              <a:t>20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 May</a:t>
            </a:r>
            <a:r>
              <a:rPr dirty="0" sz="800" spc="43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2020,</a:t>
            </a:r>
            <a:r>
              <a:rPr dirty="0" sz="800" spc="43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archeyes.com/benesse-house-tadao-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ando/.</a:t>
            </a:r>
            <a:endParaRPr sz="8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 M:</a:t>
            </a:r>
            <a:r>
              <a:rPr dirty="0" sz="800" spc="2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Benesse</a:t>
            </a:r>
            <a:r>
              <a:rPr dirty="0" sz="8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House</a:t>
            </a:r>
            <a:r>
              <a:rPr dirty="0" sz="8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Museum;</a:t>
            </a:r>
            <a:r>
              <a:rPr dirty="0" sz="8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 </a:t>
            </a:r>
            <a:r>
              <a:rPr dirty="0" sz="800" spc="-25">
                <a:solidFill>
                  <a:srgbClr val="FFFFFF"/>
                </a:solidFill>
                <a:latin typeface="Lucida Sans Unicode"/>
                <a:cs typeface="Lucida Sans Unicode"/>
              </a:rPr>
              <a:t>10</a:t>
            </a:r>
            <a:endParaRPr sz="800">
              <a:latin typeface="Lucida Sans Unicode"/>
              <a:cs typeface="Lucida Sans Unicode"/>
            </a:endParaRPr>
          </a:p>
          <a:p>
            <a:pPr marL="12700" marR="374650">
              <a:lnSpc>
                <a:spcPct val="156200"/>
              </a:lnSpc>
            </a:pP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Nikkie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Company.</a:t>
            </a:r>
            <a:r>
              <a:rPr dirty="0" sz="800" spc="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“Montréal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114" i="1">
                <a:solidFill>
                  <a:srgbClr val="FFFFFF"/>
                </a:solidFill>
                <a:latin typeface="Century Gothic"/>
                <a:cs typeface="Century Gothic"/>
              </a:rPr>
              <a:t>–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Vive</a:t>
            </a:r>
            <a:r>
              <a:rPr dirty="0" sz="800" spc="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La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Différence.”</a:t>
            </a:r>
            <a:r>
              <a:rPr dirty="0" sz="800" spc="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Ft.com,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THE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5" i="1">
                <a:solidFill>
                  <a:srgbClr val="FFFFFF"/>
                </a:solidFill>
                <a:latin typeface="Century Gothic"/>
                <a:cs typeface="Century Gothic"/>
              </a:rPr>
              <a:t>FINANCIAL</a:t>
            </a:r>
            <a:r>
              <a:rPr dirty="0" sz="800" spc="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TIMES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LTD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2020,</a:t>
            </a:r>
            <a:r>
              <a:rPr dirty="0" sz="800" spc="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2020,</a:t>
            </a:r>
            <a:r>
              <a:rPr dirty="0" sz="800" spc="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  <a:hlinkClick r:id="rId6"/>
              </a:rPr>
              <a:t>www.ft.com/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partnercontent/tourisme-montreal/montreal-vive-</a:t>
            </a:r>
            <a:r>
              <a:rPr dirty="0" sz="800" spc="55" i="1">
                <a:solidFill>
                  <a:srgbClr val="FFFFFF"/>
                </a:solidFill>
                <a:latin typeface="Century Gothic"/>
                <a:cs typeface="Century Gothic"/>
              </a:rPr>
              <a:t>la-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difference.html.</a:t>
            </a:r>
            <a:r>
              <a:rPr dirty="0" sz="800" spc="3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Accessed</a:t>
            </a:r>
            <a:r>
              <a:rPr dirty="0" sz="800" spc="3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85" i="1">
                <a:solidFill>
                  <a:srgbClr val="FFFFFF"/>
                </a:solidFill>
                <a:latin typeface="Century Gothic"/>
                <a:cs typeface="Century Gothic"/>
              </a:rPr>
              <a:t>14</a:t>
            </a:r>
            <a:r>
              <a:rPr dirty="0" sz="800" spc="3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Feb.</a:t>
            </a:r>
            <a:r>
              <a:rPr dirty="0" sz="800" spc="32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2025.</a:t>
            </a:r>
            <a:endParaRPr sz="8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1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N:</a:t>
            </a:r>
            <a:r>
              <a:rPr dirty="0" sz="800" spc="2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Corten</a:t>
            </a:r>
            <a:r>
              <a:rPr dirty="0" sz="8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Steel;</a:t>
            </a:r>
            <a:r>
              <a:rPr dirty="0" sz="8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</a:t>
            </a:r>
            <a:r>
              <a:rPr dirty="0" sz="8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300">
                <a:solidFill>
                  <a:srgbClr val="FFFFFF"/>
                </a:solidFill>
                <a:latin typeface="Lucida Sans Unicode"/>
                <a:cs typeface="Lucida Sans Unicode"/>
              </a:rPr>
              <a:t>11</a:t>
            </a:r>
            <a:endParaRPr sz="800">
              <a:latin typeface="Lucida Sans Unicode"/>
              <a:cs typeface="Lucida Sans Unicode"/>
            </a:endParaRPr>
          </a:p>
          <a:p>
            <a:pPr marL="12700" marR="56515">
              <a:lnSpc>
                <a:spcPct val="100000"/>
              </a:lnSpc>
              <a:spcBef>
                <a:spcPts val="450"/>
              </a:spcBef>
            </a:pP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DP</a:t>
            </a:r>
            <a:r>
              <a:rPr dirty="0" sz="800" spc="6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Structures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Ltd.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“Corten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Steel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75" i="1">
                <a:solidFill>
                  <a:srgbClr val="FFFFFF"/>
                </a:solidFill>
                <a:latin typeface="Century Gothic"/>
                <a:cs typeface="Century Gothic"/>
              </a:rPr>
              <a:t>WW1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War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Memorial,”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Case-Study,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85" i="1">
                <a:solidFill>
                  <a:srgbClr val="FFFFFF"/>
                </a:solidFill>
                <a:latin typeface="Century Gothic"/>
                <a:cs typeface="Century Gothic"/>
              </a:rPr>
              <a:t>14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Sept.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0" i="1">
                <a:solidFill>
                  <a:srgbClr val="FFFFFF"/>
                </a:solidFill>
                <a:latin typeface="Century Gothic"/>
                <a:cs typeface="Century Gothic"/>
              </a:rPr>
              <a:t>2016,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  <a:hlinkClick r:id="rId7"/>
              </a:rPr>
              <a:t>www.dpstudio.co.uk/case-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  <a:hlinkClick r:id="rId7"/>
              </a:rPr>
              <a:t>studies-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blog/corten-</a:t>
            </a:r>
            <a:r>
              <a:rPr dirty="0" sz="800" spc="-25" i="1">
                <a:solidFill>
                  <a:srgbClr val="FFFFFF"/>
                </a:solidFill>
                <a:latin typeface="Century Gothic"/>
                <a:cs typeface="Century Gothic"/>
              </a:rPr>
              <a:t>ww1-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war-memorial-case-study.</a:t>
            </a:r>
            <a:r>
              <a:rPr dirty="0" sz="800" spc="29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Accessed</a:t>
            </a:r>
            <a:r>
              <a:rPr dirty="0" sz="800" spc="29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85" i="1">
                <a:solidFill>
                  <a:srgbClr val="FFFFFF"/>
                </a:solidFill>
                <a:latin typeface="Century Gothic"/>
                <a:cs typeface="Century Gothic"/>
              </a:rPr>
              <a:t>14</a:t>
            </a:r>
            <a:r>
              <a:rPr dirty="0" sz="800" spc="29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Feb.</a:t>
            </a:r>
            <a:r>
              <a:rPr dirty="0" sz="800" spc="29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2025.</a:t>
            </a:r>
            <a:endParaRPr sz="8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5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 spc="4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5">
                <a:solidFill>
                  <a:srgbClr val="FFFFFF"/>
                </a:solidFill>
                <a:latin typeface="Lucida Sans Unicode"/>
                <a:cs typeface="Lucida Sans Unicode"/>
              </a:rPr>
              <a:t>O:</a:t>
            </a:r>
            <a:r>
              <a:rPr dirty="0" sz="800" spc="4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Fractured</a:t>
            </a:r>
            <a:r>
              <a:rPr dirty="0" sz="800" spc="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Black</a:t>
            </a:r>
            <a:r>
              <a:rPr dirty="0" sz="800" spc="4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Granite;</a:t>
            </a:r>
            <a:r>
              <a:rPr dirty="0" sz="800" spc="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</a:t>
            </a:r>
            <a:r>
              <a:rPr dirty="0" sz="800" spc="4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300">
                <a:solidFill>
                  <a:srgbClr val="FFFFFF"/>
                </a:solidFill>
                <a:latin typeface="Lucida Sans Unicode"/>
                <a:cs typeface="Lucida Sans Unicode"/>
              </a:rPr>
              <a:t>11</a:t>
            </a:r>
            <a:endParaRPr sz="800">
              <a:latin typeface="Lucida Sans Unicode"/>
              <a:cs typeface="Lucida Sans Unicode"/>
            </a:endParaRPr>
          </a:p>
          <a:p>
            <a:pPr marL="12700" marR="221615">
              <a:lnSpc>
                <a:spcPct val="156200"/>
              </a:lnSpc>
            </a:pP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Polina.</a:t>
            </a:r>
            <a:r>
              <a:rPr dirty="0" sz="800" spc="5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“Close-up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Shot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of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Gray</a:t>
            </a:r>
            <a:r>
              <a:rPr dirty="0" sz="800" spc="5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35" i="1">
                <a:solidFill>
                  <a:srgbClr val="FFFFFF"/>
                </a:solidFill>
                <a:latin typeface="Century Gothic"/>
                <a:cs typeface="Century Gothic"/>
              </a:rPr>
              <a:t>Rock,”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Website,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20" i="1">
                <a:solidFill>
                  <a:srgbClr val="FFFFFF"/>
                </a:solidFill>
                <a:latin typeface="Century Gothic"/>
                <a:cs typeface="Century Gothic"/>
              </a:rPr>
              <a:t>11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Feb.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90" i="1">
                <a:solidFill>
                  <a:srgbClr val="FFFFFF"/>
                </a:solidFill>
                <a:latin typeface="Century Gothic"/>
                <a:cs typeface="Century Gothic"/>
              </a:rPr>
              <a:t>2011,</a:t>
            </a:r>
            <a:r>
              <a:rPr dirty="0" sz="800" spc="6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  <a:hlinkClick r:id="rId8"/>
              </a:rPr>
              <a:t>www.pexels.com/photo/close-</a:t>
            </a:r>
            <a:r>
              <a:rPr dirty="0" sz="800" spc="55" i="1">
                <a:solidFill>
                  <a:srgbClr val="FFFFFF"/>
                </a:solidFill>
                <a:latin typeface="Century Gothic"/>
                <a:cs typeface="Century Gothic"/>
                <a:hlinkClick r:id="rId8"/>
              </a:rPr>
              <a:t>up-shot-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  <a:hlinkClick r:id="rId8"/>
              </a:rPr>
              <a:t>of-</a:t>
            </a:r>
            <a:r>
              <a:rPr dirty="0" sz="800" spc="70" i="1">
                <a:solidFill>
                  <a:srgbClr val="FFFFFF"/>
                </a:solidFill>
                <a:latin typeface="Century Gothic"/>
                <a:cs typeface="Century Gothic"/>
                <a:hlinkClick r:id="rId8"/>
              </a:rPr>
              <a:t>a-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  <a:hlinkClick r:id="rId8"/>
              </a:rPr>
              <a:t>gray-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rock-6788582/.</a:t>
            </a:r>
            <a:r>
              <a:rPr dirty="0" sz="800" spc="114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Accessed</a:t>
            </a:r>
            <a:r>
              <a:rPr dirty="0" sz="800" spc="1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75" i="1">
                <a:solidFill>
                  <a:srgbClr val="FFFFFF"/>
                </a:solidFill>
                <a:latin typeface="Century Gothic"/>
                <a:cs typeface="Century Gothic"/>
              </a:rPr>
              <a:t>18</a:t>
            </a:r>
            <a:r>
              <a:rPr dirty="0" sz="800" spc="1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10" i="1">
                <a:solidFill>
                  <a:srgbClr val="FFFFFF"/>
                </a:solidFill>
                <a:latin typeface="Century Gothic"/>
                <a:cs typeface="Century Gothic"/>
              </a:rPr>
              <a:t>Feb.</a:t>
            </a:r>
            <a:r>
              <a:rPr dirty="0" sz="800" spc="12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0" i="1">
                <a:solidFill>
                  <a:srgbClr val="FFFFFF"/>
                </a:solidFill>
                <a:latin typeface="Century Gothic"/>
                <a:cs typeface="Century Gothic"/>
              </a:rPr>
              <a:t>2025.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7835900" y="6392164"/>
            <a:ext cx="1544320" cy="406400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 spc="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0">
                <a:solidFill>
                  <a:srgbClr val="FFFFFF"/>
                </a:solidFill>
                <a:latin typeface="Lucida Sans Unicode"/>
                <a:cs typeface="Lucida Sans Unicode"/>
              </a:rPr>
              <a:t>P: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Black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Granite;</a:t>
            </a:r>
            <a:r>
              <a:rPr dirty="0" sz="800" spc="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</a:t>
            </a:r>
            <a:r>
              <a:rPr dirty="0" sz="8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75">
                <a:solidFill>
                  <a:srgbClr val="FFFFFF"/>
                </a:solidFill>
                <a:latin typeface="Lucida Sans Unicode"/>
                <a:cs typeface="Lucida Sans Unicode"/>
              </a:rPr>
              <a:t>13</a:t>
            </a:r>
            <a:endParaRPr sz="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Image</a:t>
            </a:r>
            <a:r>
              <a:rPr dirty="0" sz="800" spc="4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Provided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by</a:t>
            </a:r>
            <a:r>
              <a:rPr dirty="0" sz="800" spc="5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0" i="1">
                <a:solidFill>
                  <a:srgbClr val="FFFFFF"/>
                </a:solidFill>
                <a:latin typeface="Century Gothic"/>
                <a:cs typeface="Century Gothic"/>
              </a:rPr>
              <a:t>Team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7835900" y="6963664"/>
            <a:ext cx="1960880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800" spc="-45">
                <a:solidFill>
                  <a:srgbClr val="FFFFFF"/>
                </a:solidFill>
                <a:latin typeface="Lucida Sans Unicode"/>
                <a:cs typeface="Lucida Sans Unicode"/>
              </a:rPr>
              <a:t>EXIBIT</a:t>
            </a:r>
            <a:r>
              <a:rPr dirty="0" sz="800" spc="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5">
                <a:solidFill>
                  <a:srgbClr val="FFFFFF"/>
                </a:solidFill>
                <a:latin typeface="Lucida Sans Unicode"/>
                <a:cs typeface="Lucida Sans Unicode"/>
              </a:rPr>
              <a:t>Q:</a:t>
            </a:r>
            <a:r>
              <a:rPr dirty="0" sz="800" spc="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Temporary</a:t>
            </a:r>
            <a:r>
              <a:rPr dirty="0" sz="800" spc="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Memorial;</a:t>
            </a:r>
            <a:r>
              <a:rPr dirty="0" sz="800" spc="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PAGE</a:t>
            </a:r>
            <a:r>
              <a:rPr dirty="0" sz="800" spc="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95">
                <a:solidFill>
                  <a:srgbClr val="FFFFFF"/>
                </a:solidFill>
                <a:latin typeface="Lucida Sans Unicode"/>
                <a:cs typeface="Lucida Sans Unicode"/>
              </a:rPr>
              <a:t>14</a:t>
            </a:r>
            <a:r>
              <a:rPr dirty="0" sz="800">
                <a:solidFill>
                  <a:srgbClr val="FFFFFF"/>
                </a:solidFill>
                <a:latin typeface="Lucida Sans Unicode"/>
                <a:cs typeface="Lucida Sans Unicode"/>
              </a:rPr>
              <a:t> I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mage</a:t>
            </a:r>
            <a:r>
              <a:rPr dirty="0" sz="800" spc="3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Provided</a:t>
            </a:r>
            <a:r>
              <a:rPr dirty="0" sz="800" spc="35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i="1">
                <a:solidFill>
                  <a:srgbClr val="FFFFFF"/>
                </a:solidFill>
                <a:latin typeface="Century Gothic"/>
                <a:cs typeface="Century Gothic"/>
              </a:rPr>
              <a:t>by</a:t>
            </a:r>
            <a:r>
              <a:rPr dirty="0" sz="800" spc="3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800" spc="-20" i="1">
                <a:solidFill>
                  <a:srgbClr val="FFFFFF"/>
                </a:solidFill>
                <a:latin typeface="Century Gothic"/>
                <a:cs typeface="Century Gothic"/>
              </a:rPr>
              <a:t>Team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828990" y="802640"/>
            <a:ext cx="1449705" cy="482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05" b="1">
                <a:solidFill>
                  <a:srgbClr val="FFFFFF"/>
                </a:solidFill>
                <a:latin typeface="Arial"/>
                <a:cs typeface="Arial"/>
              </a:rPr>
              <a:t>Credits</a:t>
            </a:r>
          </a:p>
        </p:txBody>
      </p:sp>
      <p:sp>
        <p:nvSpPr>
          <p:cNvPr id="7" name="object 7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2622479" y="9169374"/>
            <a:ext cx="2018664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30">
                <a:solidFill>
                  <a:srgbClr val="FFFFFF"/>
                </a:solidFill>
                <a:latin typeface="Lucida Sans Unicode"/>
                <a:cs typeface="Lucida Sans Unicode"/>
              </a:rPr>
              <a:t>20</a:t>
            </a:r>
            <a:r>
              <a:rPr dirty="0" sz="1800" spc="-7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Lucida Sans Unicode"/>
                <a:cs typeface="Lucida Sans Unicode"/>
              </a:rPr>
              <a:t>February</a:t>
            </a:r>
            <a:r>
              <a:rPr dirty="0" sz="1800" spc="-7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-20">
                <a:solidFill>
                  <a:srgbClr val="FFFFFF"/>
                </a:solidFill>
                <a:latin typeface="Lucida Sans Unicode"/>
                <a:cs typeface="Lucida Sans Unicode"/>
              </a:rPr>
              <a:t>2025</a:t>
            </a:r>
            <a:endParaRPr sz="18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342900" y="0"/>
            <a:ext cx="4028440" cy="10515600"/>
          </a:xfrm>
          <a:custGeom>
            <a:avLst/>
            <a:gdLst/>
            <a:ahLst/>
            <a:cxnLst/>
            <a:rect l="l" t="t" r="r" b="b"/>
            <a:pathLst>
              <a:path w="4028440" h="10515600">
                <a:moveTo>
                  <a:pt x="4028440" y="0"/>
                </a:moveTo>
                <a:lnTo>
                  <a:pt x="0" y="0"/>
                </a:lnTo>
                <a:lnTo>
                  <a:pt x="0" y="10515600"/>
                </a:lnTo>
                <a:lnTo>
                  <a:pt x="4028440" y="10515600"/>
                </a:lnTo>
                <a:lnTo>
                  <a:pt x="4028440" y="0"/>
                </a:lnTo>
                <a:close/>
              </a:path>
            </a:pathLst>
          </a:custGeom>
          <a:solidFill>
            <a:srgbClr val="0C3D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330200" y="5171300"/>
            <a:ext cx="939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185">
                <a:latin typeface="Lucida Sans Unicode"/>
                <a:cs typeface="Lucida Sans Unicode"/>
              </a:rPr>
              <a:t>1.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4307185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37759" y="1854911"/>
            <a:ext cx="4757737" cy="3562261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86962" y="1854911"/>
            <a:ext cx="4757737" cy="3562261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37759" y="5873838"/>
            <a:ext cx="4757737" cy="3562261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986962" y="5873838"/>
            <a:ext cx="4757737" cy="3562261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4925059" y="952500"/>
            <a:ext cx="2444750" cy="8223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25">
                <a:latin typeface="Arial Black"/>
                <a:cs typeface="Arial Black"/>
              </a:rPr>
              <a:t>Контекст</a:t>
            </a:r>
            <a:r>
              <a:rPr dirty="0" sz="2000" spc="-325">
                <a:latin typeface="Arial Black"/>
                <a:cs typeface="Arial Black"/>
              </a:rPr>
              <a:t> </a:t>
            </a:r>
            <a:r>
              <a:rPr dirty="0" sz="2000" spc="-10">
                <a:latin typeface="Arial Black"/>
                <a:cs typeface="Arial Black"/>
              </a:rPr>
              <a:t>ділянки</a:t>
            </a:r>
            <a:endParaRPr sz="20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2430"/>
              </a:spcBef>
            </a:pPr>
            <a:r>
              <a:rPr dirty="0" sz="1200" spc="-20">
                <a:solidFill>
                  <a:srgbClr val="231F20"/>
                </a:solidFill>
                <a:latin typeface="Lucida Sans Unicode"/>
                <a:cs typeface="Lucida Sans Unicode"/>
              </a:rPr>
              <a:t>2003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9974262" y="1566367"/>
            <a:ext cx="3225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70">
                <a:solidFill>
                  <a:srgbClr val="231F20"/>
                </a:solidFill>
                <a:latin typeface="Lucida Sans Unicode"/>
                <a:cs typeface="Lucida Sans Unicode"/>
              </a:rPr>
              <a:t>2011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925059" y="5585294"/>
            <a:ext cx="3657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85">
                <a:solidFill>
                  <a:srgbClr val="231F20"/>
                </a:solidFill>
                <a:latin typeface="Lucida Sans Unicode"/>
                <a:cs typeface="Lucida Sans Unicode"/>
              </a:rPr>
              <a:t>2019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9974262" y="5585294"/>
            <a:ext cx="3917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35">
                <a:solidFill>
                  <a:srgbClr val="231F20"/>
                </a:solidFill>
                <a:latin typeface="Lucida Sans Unicode"/>
                <a:cs typeface="Lucida Sans Unicode"/>
              </a:rPr>
              <a:t>2022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5783579"/>
            <a:ext cx="4108107" cy="3200400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791844" y="9005569"/>
            <a:ext cx="17259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FFFFFF"/>
                </a:solidFill>
                <a:latin typeface="Lucida Sans Unicode"/>
                <a:cs typeface="Lucida Sans Unicode"/>
              </a:rPr>
              <a:t>Russian</a:t>
            </a:r>
            <a:r>
              <a:rPr dirty="0" sz="1000" spc="1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FFFFFF"/>
                </a:solidFill>
                <a:latin typeface="Lucida Sans Unicode"/>
                <a:cs typeface="Lucida Sans Unicode"/>
              </a:rPr>
              <a:t>Invasion</a:t>
            </a:r>
            <a:r>
              <a:rPr dirty="0" sz="1000" spc="1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FFFFFF"/>
                </a:solidFill>
                <a:latin typeface="Lucida Sans Unicode"/>
                <a:cs typeface="Lucida Sans Unicode"/>
              </a:rPr>
              <a:t>of</a:t>
            </a:r>
            <a:r>
              <a:rPr dirty="0" sz="1000" spc="1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60">
                <a:solidFill>
                  <a:srgbClr val="FFFFFF"/>
                </a:solidFill>
                <a:latin typeface="Lucida Sans Unicode"/>
                <a:cs typeface="Lucida Sans Unicode"/>
              </a:rPr>
              <a:t>Bucha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14618715" y="9918941"/>
            <a:ext cx="177165" cy="220979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z="1100" spc="-5">
                <a:solidFill>
                  <a:srgbClr val="747672"/>
                </a:solidFill>
                <a:latin typeface="Lucida Sans Unicode"/>
                <a:cs typeface="Lucida Sans Unicode"/>
              </a:rPr>
              <a:t>4</a:t>
            </a:fld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791844" y="952500"/>
            <a:ext cx="3280410" cy="38150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30">
                <a:solidFill>
                  <a:srgbClr val="FFFFFF"/>
                </a:solidFill>
                <a:latin typeface="Arial Black"/>
                <a:cs typeface="Arial Black"/>
              </a:rPr>
              <a:t>Історичний</a:t>
            </a:r>
            <a:r>
              <a:rPr dirty="0" sz="2000" spc="-31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Arial Black"/>
                <a:cs typeface="Arial Black"/>
              </a:rPr>
              <a:t>контекст</a:t>
            </a:r>
            <a:endParaRPr sz="2000">
              <a:latin typeface="Arial Black"/>
              <a:cs typeface="Arial Black"/>
            </a:endParaRPr>
          </a:p>
          <a:p>
            <a:pPr marL="12700" marR="324485">
              <a:lnSpc>
                <a:spcPts val="1200"/>
              </a:lnSpc>
              <a:spcBef>
                <a:spcPts val="2240"/>
              </a:spcBef>
            </a:pP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Меморіальний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комплекс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Бучі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присвячений</a:t>
            </a:r>
            <a:r>
              <a:rPr dirty="0" sz="12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вшануванню</a:t>
            </a:r>
            <a:r>
              <a:rPr dirty="0" sz="12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невинних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жертв</a:t>
            </a:r>
            <a:r>
              <a:rPr dirty="0" sz="1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російських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злочинів</a:t>
            </a:r>
            <a:r>
              <a:rPr dirty="0" sz="1200" spc="-30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2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що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сталися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50">
                <a:solidFill>
                  <a:srgbClr val="FFFFFF"/>
                </a:solidFill>
                <a:latin typeface="Arial"/>
                <a:cs typeface="Arial"/>
              </a:rPr>
              <a:t>у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березні</a:t>
            </a:r>
            <a:r>
              <a:rPr dirty="0" sz="12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70">
                <a:solidFill>
                  <a:srgbClr val="FFFFFF"/>
                </a:solidFill>
                <a:latin typeface="Lucida Sans Unicode"/>
                <a:cs typeface="Lucida Sans Unicode"/>
              </a:rPr>
              <a:t>2022</a:t>
            </a:r>
            <a:r>
              <a:rPr dirty="0" sz="12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року</a:t>
            </a:r>
            <a:r>
              <a:rPr dirty="0" sz="12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на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початку повномасштабного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нападу</a:t>
            </a:r>
            <a:r>
              <a:rPr dirty="0" sz="1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Росії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на</a:t>
            </a:r>
            <a:r>
              <a:rPr dirty="0" sz="1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Київ</a:t>
            </a:r>
            <a:r>
              <a:rPr dirty="0" sz="1200" spc="-20">
                <a:solidFill>
                  <a:srgbClr val="FFFFFF"/>
                </a:solidFill>
                <a:latin typeface="Lucida Sans Unicode"/>
                <a:cs typeface="Lucida Sans Unicode"/>
              </a:rPr>
              <a:t>.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За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задумом</a:t>
            </a:r>
            <a:r>
              <a:rPr dirty="0" sz="1200" spc="-30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2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звірства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ніколи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не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мали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бути 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розкриті</a:t>
            </a:r>
            <a:r>
              <a:rPr dirty="0" sz="1200" spc="-30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2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оскільки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Путін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планував</a:t>
            </a:r>
            <a:r>
              <a:rPr dirty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швидко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захопити</a:t>
            </a:r>
            <a:r>
              <a:rPr dirty="0" sz="12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Україну</a:t>
            </a:r>
            <a:r>
              <a:rPr dirty="0" sz="1200" spc="-10">
                <a:solidFill>
                  <a:srgbClr val="FFFFFF"/>
                </a:solidFill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5080">
              <a:lnSpc>
                <a:spcPts val="1200"/>
              </a:lnSpc>
              <a:spcBef>
                <a:spcPts val="1200"/>
              </a:spcBef>
            </a:pP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Однак</a:t>
            </a:r>
            <a:r>
              <a:rPr dirty="0" sz="1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завдяки</a:t>
            </a:r>
            <a:r>
              <a:rPr dirty="0" sz="1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героїчному</a:t>
            </a:r>
            <a:r>
              <a:rPr dirty="0" sz="1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опору</a:t>
            </a:r>
            <a:r>
              <a:rPr dirty="0" sz="1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Збройних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сил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України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окупація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Бучі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тривала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лише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5">
                <a:solidFill>
                  <a:srgbClr val="FFFFFF"/>
                </a:solidFill>
                <a:latin typeface="Lucida Sans Unicode"/>
                <a:cs typeface="Lucida Sans Unicode"/>
              </a:rPr>
              <a:t>29 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днів</a:t>
            </a:r>
            <a:r>
              <a:rPr dirty="0" sz="1200" spc="-40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2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після</a:t>
            </a:r>
            <a:r>
              <a:rPr dirty="0" sz="1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чого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воєнні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35">
                <a:solidFill>
                  <a:srgbClr val="FFFFFF"/>
                </a:solidFill>
                <a:latin typeface="Arial"/>
                <a:cs typeface="Arial"/>
              </a:rPr>
              <a:t>злочини</a:t>
            </a:r>
            <a:r>
              <a:rPr dirty="0" sz="1200" spc="-35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200" spc="-6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скоєні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російськими</a:t>
            </a:r>
            <a:r>
              <a:rPr dirty="0" sz="1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військами</a:t>
            </a:r>
            <a:r>
              <a:rPr dirty="0" sz="1200" spc="-20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200" spc="-7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були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dirty="0" sz="1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жахом</a:t>
            </a:r>
            <a:r>
              <a:rPr dirty="0" sz="1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розкриті</a:t>
            </a:r>
            <a:r>
              <a:rPr dirty="0" sz="1200" spc="-10">
                <a:solidFill>
                  <a:srgbClr val="FFFFFF"/>
                </a:solidFill>
                <a:latin typeface="Lucida Sans Unicode"/>
                <a:cs typeface="Lucida Sans Unicode"/>
              </a:rPr>
              <a:t>.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всьому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світі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назва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55">
                <a:solidFill>
                  <a:srgbClr val="FFFFFF"/>
                </a:solidFill>
                <a:latin typeface="Lucida Sans Unicode"/>
                <a:cs typeface="Lucida Sans Unicode"/>
              </a:rPr>
              <a:t>"</a:t>
            </a:r>
            <a:r>
              <a:rPr dirty="0" sz="1200" spc="-55">
                <a:solidFill>
                  <a:srgbClr val="FFFFFF"/>
                </a:solidFill>
                <a:latin typeface="Arial"/>
                <a:cs typeface="Arial"/>
              </a:rPr>
              <a:t>Буча</a:t>
            </a:r>
            <a:r>
              <a:rPr dirty="0" sz="1200" spc="-55">
                <a:solidFill>
                  <a:srgbClr val="FFFFFF"/>
                </a:solidFill>
                <a:latin typeface="Lucida Sans Unicode"/>
                <a:cs typeface="Lucida Sans Unicode"/>
              </a:rPr>
              <a:t>"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назавжди 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пов</a:t>
            </a:r>
            <a:r>
              <a:rPr dirty="0" sz="1200" spc="-20">
                <a:solidFill>
                  <a:srgbClr val="FFFFFF"/>
                </a:solidFill>
                <a:latin typeface="Lucida Sans Unicode"/>
                <a:cs typeface="Lucida Sans Unicode"/>
              </a:rPr>
              <a:t>'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язуватиметься</a:t>
            </a:r>
            <a:r>
              <a:rPr dirty="0" sz="12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dirty="0" sz="1200" spc="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0">
                <a:solidFill>
                  <a:srgbClr val="FFFFFF"/>
                </a:solidFill>
                <a:latin typeface="Lucida Sans Unicode"/>
                <a:cs typeface="Lucida Sans Unicode"/>
              </a:rPr>
              <a:t>"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російськими</a:t>
            </a:r>
            <a:r>
              <a:rPr dirty="0" sz="120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звірствами</a:t>
            </a:r>
            <a:r>
              <a:rPr dirty="0" sz="1200" spc="-10">
                <a:solidFill>
                  <a:srgbClr val="FFFFFF"/>
                </a:solidFill>
                <a:latin typeface="Lucida Sans Unicode"/>
                <a:cs typeface="Lucida Sans Unicode"/>
              </a:rPr>
              <a:t>".</a:t>
            </a:r>
            <a:endParaRPr sz="1200">
              <a:latin typeface="Lucida Sans Unicode"/>
              <a:cs typeface="Lucida Sans Unicode"/>
            </a:endParaRPr>
          </a:p>
          <a:p>
            <a:pPr marL="12700" marR="40640">
              <a:lnSpc>
                <a:spcPts val="1200"/>
              </a:lnSpc>
              <a:spcBef>
                <a:spcPts val="1200"/>
              </a:spcBef>
            </a:pP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Найкращий</a:t>
            </a:r>
            <a:r>
              <a:rPr dirty="0" sz="1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спосіб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вшанувати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жертв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російської</a:t>
            </a:r>
            <a:r>
              <a:rPr dirty="0" sz="12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агресії</a:t>
            </a:r>
            <a:r>
              <a:rPr dirty="0" sz="1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80">
                <a:solidFill>
                  <a:srgbClr val="FFFFFF"/>
                </a:solidFill>
                <a:latin typeface="Lucida Sans Unicode"/>
                <a:cs typeface="Lucida Sans Unicode"/>
              </a:rPr>
              <a:t>-</a:t>
            </a:r>
            <a:r>
              <a:rPr dirty="0" sz="12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розповісти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правду</a:t>
            </a:r>
            <a:r>
              <a:rPr dirty="0" sz="1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про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окупацію</a:t>
            </a:r>
            <a:r>
              <a:rPr dirty="0" sz="1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Меморіальному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комплексі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55">
                <a:solidFill>
                  <a:srgbClr val="FFFFFF"/>
                </a:solidFill>
                <a:latin typeface="Lucida Sans Unicode"/>
                <a:cs typeface="Lucida Sans Unicode"/>
              </a:rPr>
              <a:t>"</a:t>
            </a:r>
            <a:r>
              <a:rPr dirty="0" sz="1200" spc="-55">
                <a:solidFill>
                  <a:srgbClr val="FFFFFF"/>
                </a:solidFill>
                <a:latin typeface="Arial"/>
                <a:cs typeface="Arial"/>
              </a:rPr>
              <a:t>Буча</a:t>
            </a:r>
            <a:r>
              <a:rPr dirty="0" sz="1200" spc="-55">
                <a:solidFill>
                  <a:srgbClr val="FFFFFF"/>
                </a:solidFill>
                <a:latin typeface="Lucida Sans Unicode"/>
                <a:cs typeface="Lucida Sans Unicode"/>
              </a:rPr>
              <a:t>" </a:t>
            </a:r>
            <a:r>
              <a:rPr dirty="0" sz="1200" spc="-35">
                <a:solidFill>
                  <a:srgbClr val="FFFFFF"/>
                </a:solidFill>
                <a:latin typeface="Arial"/>
                <a:cs typeface="Arial"/>
              </a:rPr>
              <a:t>і</a:t>
            </a:r>
            <a:r>
              <a:rPr dirty="0" sz="1200" spc="-35">
                <a:solidFill>
                  <a:srgbClr val="FFFFFF"/>
                </a:solidFill>
                <a:latin typeface="Lucida Sans Unicode"/>
                <a:cs typeface="Lucida Sans Unicode"/>
              </a:rPr>
              <a:t>,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таким</a:t>
            </a:r>
            <a:r>
              <a:rPr dirty="0" sz="1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35">
                <a:solidFill>
                  <a:srgbClr val="FFFFFF"/>
                </a:solidFill>
                <a:latin typeface="Arial"/>
                <a:cs typeface="Arial"/>
              </a:rPr>
              <a:t>чином</a:t>
            </a:r>
            <a:r>
              <a:rPr dirty="0" sz="1200" spc="-35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200" spc="-6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запобігти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майбутнім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подібним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масовим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вбивствам</a:t>
            </a:r>
            <a:r>
              <a:rPr dirty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dirty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всьому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світі</a:t>
            </a:r>
            <a:r>
              <a:rPr dirty="0" sz="1200" spc="-10">
                <a:solidFill>
                  <a:srgbClr val="FFFFFF"/>
                </a:solidFill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400" y="825500"/>
            <a:ext cx="2800985" cy="482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0"/>
              <a:t>План</a:t>
            </a:r>
            <a:r>
              <a:rPr dirty="0" spc="-570"/>
              <a:t> </a:t>
            </a:r>
            <a:r>
              <a:rPr dirty="0" spc="-45"/>
              <a:t>ділянки</a:t>
            </a: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6407" y="1354505"/>
            <a:ext cx="13668292" cy="7615085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10578731" y="9224098"/>
            <a:ext cx="2501900" cy="183515"/>
            <a:chOff x="10578731" y="9224098"/>
            <a:chExt cx="2501900" cy="183515"/>
          </a:xfrm>
        </p:grpSpPr>
        <p:sp>
          <p:nvSpPr>
            <p:cNvPr id="6" name="object 6" descr=""/>
            <p:cNvSpPr/>
            <p:nvPr/>
          </p:nvSpPr>
          <p:spPr>
            <a:xfrm>
              <a:off x="10578731" y="9227273"/>
              <a:ext cx="1251585" cy="177165"/>
            </a:xfrm>
            <a:custGeom>
              <a:avLst/>
              <a:gdLst/>
              <a:ahLst/>
              <a:cxnLst/>
              <a:rect l="l" t="t" r="r" b="b"/>
              <a:pathLst>
                <a:path w="1251584" h="177165">
                  <a:moveTo>
                    <a:pt x="1251153" y="0"/>
                  </a:moveTo>
                  <a:lnTo>
                    <a:pt x="0" y="0"/>
                  </a:lnTo>
                  <a:lnTo>
                    <a:pt x="0" y="176936"/>
                  </a:lnTo>
                  <a:lnTo>
                    <a:pt x="1251153" y="176936"/>
                  </a:lnTo>
                  <a:lnTo>
                    <a:pt x="125115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1829884" y="9227273"/>
              <a:ext cx="1247775" cy="177165"/>
            </a:xfrm>
            <a:custGeom>
              <a:avLst/>
              <a:gdLst/>
              <a:ahLst/>
              <a:cxnLst/>
              <a:rect l="l" t="t" r="r" b="b"/>
              <a:pathLst>
                <a:path w="1247775" h="177165">
                  <a:moveTo>
                    <a:pt x="0" y="176936"/>
                  </a:moveTo>
                  <a:lnTo>
                    <a:pt x="1247482" y="176936"/>
                  </a:lnTo>
                  <a:lnTo>
                    <a:pt x="1247482" y="0"/>
                  </a:lnTo>
                  <a:lnTo>
                    <a:pt x="0" y="0"/>
                  </a:lnTo>
                  <a:lnTo>
                    <a:pt x="0" y="176936"/>
                  </a:lnTo>
                  <a:close/>
                </a:path>
              </a:pathLst>
            </a:custGeom>
            <a:ln w="63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10497261" y="9408261"/>
            <a:ext cx="2781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Lucida Sans Unicode"/>
                <a:cs typeface="Lucida Sans Unicode"/>
              </a:rPr>
              <a:t>0m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2880085" y="9408261"/>
            <a:ext cx="3683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Lucida Sans Unicode"/>
                <a:cs typeface="Lucida Sans Unicode"/>
              </a:rPr>
              <a:t>30m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5115382" y="4366234"/>
            <a:ext cx="220979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65" b="1">
                <a:latin typeface="Tahoma"/>
                <a:cs typeface="Tahoma"/>
              </a:rPr>
              <a:t>2.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0336962" y="4505325"/>
            <a:ext cx="23876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5" b="1">
                <a:latin typeface="Tahoma"/>
                <a:cs typeface="Tahoma"/>
              </a:rPr>
              <a:t>5.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8707361" y="6728561"/>
            <a:ext cx="2355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5" b="1">
                <a:latin typeface="Tahoma"/>
                <a:cs typeface="Tahoma"/>
              </a:rPr>
              <a:t>6.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1687581" y="7561274"/>
            <a:ext cx="3057525" cy="14065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wrap="square" lIns="0" tIns="57150" rIns="0" bIns="0" rtlCol="0" vert="horz">
            <a:spAutoFit/>
          </a:bodyPr>
          <a:lstStyle/>
          <a:p>
            <a:pPr marL="294005" indent="-229235">
              <a:lnSpc>
                <a:spcPct val="100000"/>
              </a:lnSpc>
              <a:spcBef>
                <a:spcPts val="450"/>
              </a:spcBef>
              <a:buAutoNum type="arabicPeriod"/>
              <a:tabLst>
                <a:tab pos="294640" algn="l"/>
              </a:tabLst>
            </a:pPr>
            <a:r>
              <a:rPr dirty="0" sz="1400" spc="45" b="1">
                <a:latin typeface="Tahoma"/>
                <a:cs typeface="Tahoma"/>
              </a:rPr>
              <a:t>Museum</a:t>
            </a:r>
            <a:endParaRPr sz="1400">
              <a:latin typeface="Tahoma"/>
              <a:cs typeface="Tahoma"/>
            </a:endParaRPr>
          </a:p>
          <a:p>
            <a:pPr marL="294005" indent="-229235">
              <a:lnSpc>
                <a:spcPct val="100000"/>
              </a:lnSpc>
              <a:buAutoNum type="arabicPeriod"/>
              <a:tabLst>
                <a:tab pos="294640" algn="l"/>
              </a:tabLst>
            </a:pPr>
            <a:r>
              <a:rPr dirty="0" sz="1400" b="1">
                <a:latin typeface="Tahoma"/>
                <a:cs typeface="Tahoma"/>
              </a:rPr>
              <a:t>Burial</a:t>
            </a:r>
            <a:r>
              <a:rPr dirty="0" sz="1400" spc="-35" b="1">
                <a:latin typeface="Tahoma"/>
                <a:cs typeface="Tahoma"/>
              </a:rPr>
              <a:t> </a:t>
            </a:r>
            <a:r>
              <a:rPr dirty="0" sz="1400" spc="-20" b="1">
                <a:latin typeface="Tahoma"/>
                <a:cs typeface="Tahoma"/>
              </a:rPr>
              <a:t>Site</a:t>
            </a:r>
            <a:endParaRPr sz="1400">
              <a:latin typeface="Tahoma"/>
              <a:cs typeface="Tahoma"/>
            </a:endParaRPr>
          </a:p>
          <a:p>
            <a:pPr marL="294005" indent="-229235">
              <a:lnSpc>
                <a:spcPct val="100000"/>
              </a:lnSpc>
              <a:buAutoNum type="arabicPeriod"/>
              <a:tabLst>
                <a:tab pos="294640" algn="l"/>
              </a:tabLst>
            </a:pPr>
            <a:r>
              <a:rPr dirty="0" sz="1400" b="1">
                <a:latin typeface="Tahoma"/>
                <a:cs typeface="Tahoma"/>
              </a:rPr>
              <a:t>Memorial</a:t>
            </a:r>
            <a:r>
              <a:rPr dirty="0" sz="1400" spc="145" b="1">
                <a:latin typeface="Tahoma"/>
                <a:cs typeface="Tahoma"/>
              </a:rPr>
              <a:t> </a:t>
            </a:r>
            <a:r>
              <a:rPr dirty="0" sz="1400" spc="-10" b="1">
                <a:latin typeface="Tahoma"/>
                <a:cs typeface="Tahoma"/>
              </a:rPr>
              <a:t>Plaza</a:t>
            </a:r>
            <a:endParaRPr sz="1400">
              <a:latin typeface="Tahoma"/>
              <a:cs typeface="Tahoma"/>
            </a:endParaRPr>
          </a:p>
          <a:p>
            <a:pPr marL="294005" indent="-229235">
              <a:lnSpc>
                <a:spcPct val="100000"/>
              </a:lnSpc>
              <a:buAutoNum type="arabicPeriod"/>
              <a:tabLst>
                <a:tab pos="294640" algn="l"/>
              </a:tabLst>
            </a:pPr>
            <a:r>
              <a:rPr dirty="0" sz="1400" b="1">
                <a:latin typeface="Tahoma"/>
                <a:cs typeface="Tahoma"/>
              </a:rPr>
              <a:t>Liberation</a:t>
            </a:r>
            <a:r>
              <a:rPr dirty="0" sz="1400" spc="-45" b="1">
                <a:latin typeface="Tahoma"/>
                <a:cs typeface="Tahoma"/>
              </a:rPr>
              <a:t> </a:t>
            </a:r>
            <a:r>
              <a:rPr dirty="0" sz="1400" spc="-10" b="1">
                <a:latin typeface="Tahoma"/>
                <a:cs typeface="Tahoma"/>
              </a:rPr>
              <a:t>Monument</a:t>
            </a:r>
            <a:endParaRPr sz="1400">
              <a:latin typeface="Tahoma"/>
              <a:cs typeface="Tahoma"/>
            </a:endParaRPr>
          </a:p>
          <a:p>
            <a:pPr marL="294005" indent="-229235">
              <a:lnSpc>
                <a:spcPct val="100000"/>
              </a:lnSpc>
              <a:buAutoNum type="arabicPeriod"/>
              <a:tabLst>
                <a:tab pos="294640" algn="l"/>
              </a:tabLst>
            </a:pPr>
            <a:r>
              <a:rPr dirty="0" sz="1400" b="1">
                <a:latin typeface="Tahoma"/>
                <a:cs typeface="Tahoma"/>
              </a:rPr>
              <a:t>Voices</a:t>
            </a:r>
            <a:r>
              <a:rPr dirty="0" sz="1400" spc="-15" b="1">
                <a:latin typeface="Tahoma"/>
                <a:cs typeface="Tahoma"/>
              </a:rPr>
              <a:t> </a:t>
            </a:r>
            <a:r>
              <a:rPr dirty="0" sz="1400" spc="-10" b="1">
                <a:latin typeface="Tahoma"/>
                <a:cs typeface="Tahoma"/>
              </a:rPr>
              <a:t>of</a:t>
            </a:r>
            <a:r>
              <a:rPr dirty="0" sz="1400" spc="-15" b="1">
                <a:latin typeface="Tahoma"/>
                <a:cs typeface="Tahoma"/>
              </a:rPr>
              <a:t> </a:t>
            </a:r>
            <a:r>
              <a:rPr dirty="0" sz="1400" b="1">
                <a:latin typeface="Tahoma"/>
                <a:cs typeface="Tahoma"/>
              </a:rPr>
              <a:t>the</a:t>
            </a:r>
            <a:r>
              <a:rPr dirty="0" sz="1400" spc="-10" b="1">
                <a:latin typeface="Tahoma"/>
                <a:cs typeface="Tahoma"/>
              </a:rPr>
              <a:t> </a:t>
            </a:r>
            <a:r>
              <a:rPr dirty="0" sz="1400" b="1">
                <a:latin typeface="Tahoma"/>
                <a:cs typeface="Tahoma"/>
              </a:rPr>
              <a:t>Fallen</a:t>
            </a:r>
            <a:r>
              <a:rPr dirty="0" sz="1400" spc="-15" b="1">
                <a:latin typeface="Tahoma"/>
                <a:cs typeface="Tahoma"/>
              </a:rPr>
              <a:t> </a:t>
            </a:r>
            <a:r>
              <a:rPr dirty="0" sz="1400" spc="-10" b="1">
                <a:latin typeface="Tahoma"/>
                <a:cs typeface="Tahoma"/>
              </a:rPr>
              <a:t>Belltower</a:t>
            </a:r>
            <a:endParaRPr sz="1400">
              <a:latin typeface="Tahoma"/>
              <a:cs typeface="Tahoma"/>
            </a:endParaRPr>
          </a:p>
          <a:p>
            <a:pPr marL="294005" indent="-229235">
              <a:lnSpc>
                <a:spcPct val="100000"/>
              </a:lnSpc>
              <a:buAutoNum type="arabicPeriod"/>
              <a:tabLst>
                <a:tab pos="294640" algn="l"/>
              </a:tabLst>
            </a:pPr>
            <a:r>
              <a:rPr dirty="0" sz="1400" b="1">
                <a:latin typeface="Tahoma"/>
                <a:cs typeface="Tahoma"/>
              </a:rPr>
              <a:t>Arboretum </a:t>
            </a:r>
            <a:r>
              <a:rPr dirty="0" sz="1400" spc="-10" b="1">
                <a:latin typeface="Tahoma"/>
                <a:cs typeface="Tahoma"/>
              </a:rPr>
              <a:t>of</a:t>
            </a:r>
            <a:r>
              <a:rPr dirty="0" sz="1400" spc="5" b="1">
                <a:latin typeface="Tahoma"/>
                <a:cs typeface="Tahoma"/>
              </a:rPr>
              <a:t> </a:t>
            </a:r>
            <a:r>
              <a:rPr dirty="0" sz="1400" b="1">
                <a:latin typeface="Tahoma"/>
                <a:cs typeface="Tahoma"/>
              </a:rPr>
              <a:t>the </a:t>
            </a:r>
            <a:r>
              <a:rPr dirty="0" sz="1400" spc="-10" b="1">
                <a:latin typeface="Tahoma"/>
                <a:cs typeface="Tahoma"/>
              </a:rPr>
              <a:t>Fallen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4843119" y="3243465"/>
            <a:ext cx="17589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90" b="1">
                <a:latin typeface="Tahoma"/>
                <a:cs typeface="Tahoma"/>
              </a:rPr>
              <a:t>1.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5835446" y="5203862"/>
            <a:ext cx="245110" cy="11601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0"/>
              </a:spcBef>
            </a:pPr>
            <a:r>
              <a:rPr dirty="0" sz="1800" spc="-25" b="1">
                <a:latin typeface="Tahoma"/>
                <a:cs typeface="Tahoma"/>
              </a:rPr>
              <a:t>3.</a:t>
            </a:r>
            <a:endParaRPr sz="1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25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95"/>
              </a:spcBef>
            </a:pPr>
            <a:r>
              <a:rPr dirty="0" sz="1800" spc="-25" b="1">
                <a:latin typeface="Tahoma"/>
                <a:cs typeface="Tahoma"/>
              </a:rPr>
              <a:t>4.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13446125" y="9104566"/>
            <a:ext cx="453390" cy="449580"/>
            <a:chOff x="13446125" y="9104566"/>
            <a:chExt cx="453390" cy="449580"/>
          </a:xfrm>
        </p:grpSpPr>
        <p:sp>
          <p:nvSpPr>
            <p:cNvPr id="17" name="object 17" descr=""/>
            <p:cNvSpPr/>
            <p:nvPr/>
          </p:nvSpPr>
          <p:spPr>
            <a:xfrm>
              <a:off x="13449300" y="9107741"/>
              <a:ext cx="447040" cy="443230"/>
            </a:xfrm>
            <a:custGeom>
              <a:avLst/>
              <a:gdLst/>
              <a:ahLst/>
              <a:cxnLst/>
              <a:rect l="l" t="t" r="r" b="b"/>
              <a:pathLst>
                <a:path w="447040" h="443229">
                  <a:moveTo>
                    <a:pt x="223519" y="0"/>
                  </a:moveTo>
                  <a:lnTo>
                    <a:pt x="268566" y="4505"/>
                  </a:lnTo>
                  <a:lnTo>
                    <a:pt x="310522" y="17426"/>
                  </a:lnTo>
                  <a:lnTo>
                    <a:pt x="348490" y="37869"/>
                  </a:lnTo>
                  <a:lnTo>
                    <a:pt x="381571" y="64938"/>
                  </a:lnTo>
                  <a:lnTo>
                    <a:pt x="408865" y="97740"/>
                  </a:lnTo>
                  <a:lnTo>
                    <a:pt x="429474" y="135381"/>
                  </a:lnTo>
                  <a:lnTo>
                    <a:pt x="442498" y="176966"/>
                  </a:lnTo>
                  <a:lnTo>
                    <a:pt x="447039" y="221602"/>
                  </a:lnTo>
                  <a:lnTo>
                    <a:pt x="442498" y="266233"/>
                  </a:lnTo>
                  <a:lnTo>
                    <a:pt x="429474" y="307816"/>
                  </a:lnTo>
                  <a:lnTo>
                    <a:pt x="408865" y="345454"/>
                  </a:lnTo>
                  <a:lnTo>
                    <a:pt x="381571" y="378255"/>
                  </a:lnTo>
                  <a:lnTo>
                    <a:pt x="348490" y="405323"/>
                  </a:lnTo>
                  <a:lnTo>
                    <a:pt x="310522" y="425765"/>
                  </a:lnTo>
                  <a:lnTo>
                    <a:pt x="268566" y="438686"/>
                  </a:lnTo>
                  <a:lnTo>
                    <a:pt x="223519" y="443191"/>
                  </a:lnTo>
                  <a:lnTo>
                    <a:pt x="178473" y="438686"/>
                  </a:lnTo>
                  <a:lnTo>
                    <a:pt x="136517" y="425765"/>
                  </a:lnTo>
                  <a:lnTo>
                    <a:pt x="98549" y="405323"/>
                  </a:lnTo>
                  <a:lnTo>
                    <a:pt x="65468" y="378255"/>
                  </a:lnTo>
                  <a:lnTo>
                    <a:pt x="38174" y="345454"/>
                  </a:lnTo>
                  <a:lnTo>
                    <a:pt x="17565" y="307816"/>
                  </a:lnTo>
                  <a:lnTo>
                    <a:pt x="4541" y="266233"/>
                  </a:lnTo>
                  <a:lnTo>
                    <a:pt x="0" y="221602"/>
                  </a:lnTo>
                  <a:lnTo>
                    <a:pt x="4541" y="176966"/>
                  </a:lnTo>
                  <a:lnTo>
                    <a:pt x="17565" y="135381"/>
                  </a:lnTo>
                  <a:lnTo>
                    <a:pt x="38174" y="97740"/>
                  </a:lnTo>
                  <a:lnTo>
                    <a:pt x="65468" y="64938"/>
                  </a:lnTo>
                  <a:lnTo>
                    <a:pt x="98549" y="37869"/>
                  </a:lnTo>
                  <a:lnTo>
                    <a:pt x="136517" y="17426"/>
                  </a:lnTo>
                  <a:lnTo>
                    <a:pt x="178473" y="4505"/>
                  </a:lnTo>
                  <a:lnTo>
                    <a:pt x="223519" y="0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3463904" y="9148864"/>
              <a:ext cx="328295" cy="399415"/>
            </a:xfrm>
            <a:custGeom>
              <a:avLst/>
              <a:gdLst/>
              <a:ahLst/>
              <a:cxnLst/>
              <a:rect l="l" t="t" r="r" b="b"/>
              <a:pathLst>
                <a:path w="328294" h="399415">
                  <a:moveTo>
                    <a:pt x="327786" y="0"/>
                  </a:moveTo>
                  <a:lnTo>
                    <a:pt x="0" y="245897"/>
                  </a:lnTo>
                  <a:lnTo>
                    <a:pt x="234441" y="399021"/>
                  </a:lnTo>
                  <a:lnTo>
                    <a:pt x="32778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3463904" y="9148864"/>
              <a:ext cx="328295" cy="399415"/>
            </a:xfrm>
            <a:custGeom>
              <a:avLst/>
              <a:gdLst/>
              <a:ahLst/>
              <a:cxnLst/>
              <a:rect l="l" t="t" r="r" b="b"/>
              <a:pathLst>
                <a:path w="328294" h="399415">
                  <a:moveTo>
                    <a:pt x="327786" y="0"/>
                  </a:moveTo>
                  <a:lnTo>
                    <a:pt x="234441" y="399021"/>
                  </a:lnTo>
                  <a:lnTo>
                    <a:pt x="0" y="245897"/>
                  </a:lnTo>
                  <a:lnTo>
                    <a:pt x="327786" y="0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 txBox="1"/>
          <p:nvPr/>
        </p:nvSpPr>
        <p:spPr>
          <a:xfrm>
            <a:off x="14618715" y="9918941"/>
            <a:ext cx="177165" cy="220979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z="1100" spc="-5">
                <a:solidFill>
                  <a:srgbClr val="747672"/>
                </a:solidFill>
                <a:latin typeface="Lucida Sans Unicode"/>
                <a:cs typeface="Lucida Sans Unicode"/>
              </a:rPr>
              <a:t>4</a:t>
            </a:fld>
            <a:endParaRPr sz="11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7400" y="825500"/>
            <a:ext cx="2576195" cy="1397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-35"/>
              <a:t>Прецеденти </a:t>
            </a:r>
            <a:r>
              <a:rPr dirty="0" spc="-10"/>
              <a:t>планування ділянок</a:t>
            </a: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09744" y="1036319"/>
            <a:ext cx="10735056" cy="5250180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787400" y="2273300"/>
            <a:ext cx="3403600" cy="17322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366395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Маючи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основі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існуючу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церкву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Андрія Первозванного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Всіх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Святих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Бучанський </a:t>
            </a:r>
            <a:r>
              <a:rPr dirty="0" sz="1200">
                <a:latin typeface="Arial"/>
                <a:cs typeface="Arial"/>
              </a:rPr>
              <a:t>меморіальний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комплекс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спроектований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50">
                <a:latin typeface="Arial"/>
                <a:cs typeface="Arial"/>
              </a:rPr>
              <a:t>у </a:t>
            </a:r>
            <a:r>
              <a:rPr dirty="0" sz="1200" spc="-10">
                <a:latin typeface="Arial"/>
                <a:cs typeface="Arial"/>
              </a:rPr>
              <a:t>великій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традиції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українських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церковних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та </a:t>
            </a:r>
            <a:r>
              <a:rPr dirty="0" sz="1200">
                <a:latin typeface="Arial"/>
                <a:cs typeface="Arial"/>
              </a:rPr>
              <a:t>монастирських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інституцій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захищений </a:t>
            </a:r>
            <a:r>
              <a:rPr dirty="0" sz="1200" spc="-25">
                <a:latin typeface="Arial"/>
                <a:cs typeface="Arial"/>
              </a:rPr>
              <a:t>по </a:t>
            </a:r>
            <a:r>
              <a:rPr dirty="0" sz="1200" spc="-10">
                <a:latin typeface="Arial"/>
                <a:cs typeface="Arial"/>
              </a:rPr>
              <a:t>периметру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стінами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огорожею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5080">
              <a:lnSpc>
                <a:spcPts val="1200"/>
              </a:lnSpc>
              <a:spcBef>
                <a:spcPts val="1200"/>
              </a:spcBef>
            </a:pPr>
            <a:r>
              <a:rPr dirty="0" sz="1200">
                <a:latin typeface="Arial"/>
                <a:cs typeface="Arial"/>
              </a:rPr>
              <a:t>Як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 в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цих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історичних </a:t>
            </a:r>
            <a:r>
              <a:rPr dirty="0" sz="1200" spc="-20">
                <a:latin typeface="Arial"/>
                <a:cs typeface="Arial"/>
              </a:rPr>
              <a:t>комплексах</a:t>
            </a:r>
            <a:r>
              <a:rPr dirty="0" sz="1200" spc="-20">
                <a:latin typeface="Lucida Sans Unicode"/>
                <a:cs typeface="Lucida Sans Unicode"/>
              </a:rPr>
              <a:t>,</a:t>
            </a:r>
            <a:r>
              <a:rPr dirty="0" sz="1200" spc="-50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Arial"/>
                <a:cs typeface="Arial"/>
              </a:rPr>
              <a:t>багато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споруд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місць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населяють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паркову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територію Меморіального</a:t>
            </a:r>
            <a:r>
              <a:rPr dirty="0" sz="1200" spc="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комплексу</a:t>
            </a:r>
            <a:r>
              <a:rPr dirty="0" sz="1200" spc="10">
                <a:latin typeface="Arial"/>
                <a:cs typeface="Arial"/>
              </a:rPr>
              <a:t> </a:t>
            </a:r>
            <a:r>
              <a:rPr dirty="0" sz="1200" spc="-75">
                <a:latin typeface="Lucida Sans Unicode"/>
                <a:cs typeface="Lucida Sans Unicode"/>
              </a:rPr>
              <a:t>"</a:t>
            </a:r>
            <a:r>
              <a:rPr dirty="0" sz="1200" spc="-75">
                <a:latin typeface="Arial"/>
                <a:cs typeface="Arial"/>
              </a:rPr>
              <a:t>Буча</a:t>
            </a:r>
            <a:r>
              <a:rPr dirty="0" sz="1200" spc="-75">
                <a:latin typeface="Lucida Sans Unicode"/>
                <a:cs typeface="Lucida Sans Unicode"/>
              </a:rPr>
              <a:t>",</a:t>
            </a:r>
            <a:r>
              <a:rPr dirty="0" sz="1200" spc="-4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збагачуючи </a:t>
            </a:r>
            <a:r>
              <a:rPr dirty="0" sz="1200">
                <a:latin typeface="Arial"/>
                <a:cs typeface="Arial"/>
              </a:rPr>
              <a:t>враження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відвідувачів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новими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відкриттями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98100" y="6865619"/>
            <a:ext cx="5346700" cy="2735579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87950" y="6865607"/>
            <a:ext cx="5257749" cy="2727985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10185400" y="6577076"/>
            <a:ext cx="21723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0">
                <a:latin typeface="Lucida Sans Unicode"/>
                <a:cs typeface="Lucida Sans Unicode"/>
              </a:rPr>
              <a:t>Pecherska</a:t>
            </a:r>
            <a:r>
              <a:rPr dirty="0" sz="1200" spc="-35">
                <a:latin typeface="Lucida Sans Unicode"/>
                <a:cs typeface="Lucida Sans Unicode"/>
              </a:rPr>
              <a:t> </a:t>
            </a:r>
            <a:r>
              <a:rPr dirty="0" sz="1200" spc="50">
                <a:latin typeface="Lucida Sans Unicode"/>
                <a:cs typeface="Lucida Sans Unicode"/>
              </a:rPr>
              <a:t>Lavra</a:t>
            </a:r>
            <a:r>
              <a:rPr dirty="0" sz="1200" spc="-20">
                <a:latin typeface="Lucida Sans Unicode"/>
                <a:cs typeface="Lucida Sans Unicode"/>
              </a:rPr>
              <a:t> </a:t>
            </a:r>
            <a:r>
              <a:rPr dirty="0" sz="1200" spc="35">
                <a:latin typeface="Lucida Sans Unicode"/>
                <a:cs typeface="Lucida Sans Unicode"/>
              </a:rPr>
              <a:t>Monastery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4618715" y="9918941"/>
            <a:ext cx="177165" cy="220979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z="1100" spc="-5">
                <a:solidFill>
                  <a:srgbClr val="747672"/>
                </a:solidFill>
                <a:latin typeface="Lucida Sans Unicode"/>
                <a:cs typeface="Lucida Sans Unicode"/>
              </a:rPr>
              <a:t>4</a:t>
            </a:fld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4797044" y="6577076"/>
            <a:ext cx="2865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231F20"/>
                </a:solidFill>
                <a:latin typeface="Lucida Sans Unicode"/>
                <a:cs typeface="Lucida Sans Unicode"/>
              </a:rPr>
              <a:t>St.</a:t>
            </a:r>
            <a:r>
              <a:rPr dirty="0" sz="1200" spc="15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231F20"/>
                </a:solidFill>
                <a:latin typeface="Lucida Sans Unicode"/>
                <a:cs typeface="Lucida Sans Unicode"/>
              </a:rPr>
              <a:t>Michael’s</a:t>
            </a:r>
            <a:r>
              <a:rPr dirty="0" sz="1200" spc="15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231F20"/>
                </a:solidFill>
                <a:latin typeface="Lucida Sans Unicode"/>
                <a:cs typeface="Lucida Sans Unicode"/>
              </a:rPr>
              <a:t>Golden-</a:t>
            </a:r>
            <a:r>
              <a:rPr dirty="0" sz="1200" spc="50">
                <a:solidFill>
                  <a:srgbClr val="231F20"/>
                </a:solidFill>
                <a:latin typeface="Lucida Sans Unicode"/>
                <a:cs typeface="Lucida Sans Unicode"/>
              </a:rPr>
              <a:t>Domed</a:t>
            </a:r>
            <a:r>
              <a:rPr dirty="0" sz="1200" spc="15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0">
                <a:solidFill>
                  <a:srgbClr val="231F20"/>
                </a:solidFill>
                <a:latin typeface="Lucida Sans Unicode"/>
                <a:cs typeface="Lucida Sans Unicode"/>
              </a:rPr>
              <a:t>Church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4797044" y="747776"/>
            <a:ext cx="16306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231F20"/>
                </a:solidFill>
                <a:latin typeface="Lucida Sans Unicode"/>
                <a:cs typeface="Lucida Sans Unicode"/>
              </a:rPr>
              <a:t>St.</a:t>
            </a:r>
            <a:r>
              <a:rPr dirty="0" sz="1200" spc="-4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5">
                <a:solidFill>
                  <a:srgbClr val="231F20"/>
                </a:solidFill>
                <a:latin typeface="Lucida Sans Unicode"/>
                <a:cs typeface="Lucida Sans Unicode"/>
              </a:rPr>
              <a:t>Sophia</a:t>
            </a:r>
            <a:r>
              <a:rPr dirty="0" sz="1200" spc="-3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0">
                <a:solidFill>
                  <a:srgbClr val="231F20"/>
                </a:solidFill>
                <a:latin typeface="Lucida Sans Unicode"/>
                <a:cs typeface="Lucida Sans Unicode"/>
              </a:rPr>
              <a:t>Cathedral</a:t>
            </a:r>
            <a:endParaRPr sz="12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87400" y="7988300"/>
            <a:ext cx="3357245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000" spc="-10">
                <a:latin typeface="Arial Black"/>
                <a:cs typeface="Arial Black"/>
              </a:rPr>
              <a:t>Меморіальний </a:t>
            </a:r>
            <a:r>
              <a:rPr dirty="0" sz="3000" spc="-40">
                <a:latin typeface="Arial Black"/>
                <a:cs typeface="Arial Black"/>
              </a:rPr>
              <a:t>комплекс</a:t>
            </a:r>
            <a:r>
              <a:rPr dirty="0" sz="3000" spc="-530">
                <a:latin typeface="Arial Black"/>
                <a:cs typeface="Arial Black"/>
              </a:rPr>
              <a:t> </a:t>
            </a:r>
            <a:r>
              <a:rPr dirty="0" sz="3000">
                <a:latin typeface="Arial Black"/>
                <a:cs typeface="Arial Black"/>
              </a:rPr>
              <a:t>у</a:t>
            </a:r>
            <a:r>
              <a:rPr dirty="0" sz="3000" spc="-525">
                <a:latin typeface="Arial Black"/>
                <a:cs typeface="Arial Black"/>
              </a:rPr>
              <a:t> </a:t>
            </a:r>
            <a:r>
              <a:rPr dirty="0" sz="3000" spc="-20">
                <a:latin typeface="Arial Black"/>
                <a:cs typeface="Arial Black"/>
              </a:rPr>
              <a:t>Бучі</a:t>
            </a:r>
            <a:endParaRPr sz="3000">
              <a:latin typeface="Arial Black"/>
              <a:cs typeface="Arial Black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86400" y="8369300"/>
            <a:ext cx="8886190" cy="5130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Доступ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комплексу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забезпечується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усіх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боків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ділянки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через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контрольовані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40">
                <a:latin typeface="Arial"/>
                <a:cs typeface="Arial"/>
              </a:rPr>
              <a:t>ворота</a:t>
            </a:r>
            <a:r>
              <a:rPr dirty="0" sz="1200" spc="-40">
                <a:latin typeface="Lucida Sans Unicode"/>
                <a:cs typeface="Lucida Sans Unicode"/>
              </a:rPr>
              <a:t>.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Невеликі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входи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25">
                <a:latin typeface="Arial"/>
                <a:cs typeface="Arial"/>
              </a:rPr>
              <a:t> північної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південної</a:t>
            </a:r>
            <a:r>
              <a:rPr dirty="0" sz="1200" spc="-25">
                <a:latin typeface="Arial"/>
                <a:cs typeface="Arial"/>
              </a:rPr>
              <a:t> та </a:t>
            </a:r>
            <a:r>
              <a:rPr dirty="0" sz="1200">
                <a:latin typeface="Arial"/>
                <a:cs typeface="Arial"/>
              </a:rPr>
              <a:t>західної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сторін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ділянки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встановлені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напівкруглих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частинах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огороджувальних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40">
                <a:latin typeface="Arial"/>
                <a:cs typeface="Arial"/>
              </a:rPr>
              <a:t>стін</a:t>
            </a:r>
            <a:r>
              <a:rPr dirty="0" sz="1200" spc="-40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полегшують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доступ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відвідувачів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20">
                <a:latin typeface="Arial"/>
                <a:cs typeface="Arial"/>
              </a:rPr>
              <a:t> усіх </a:t>
            </a:r>
            <a:r>
              <a:rPr dirty="0" sz="1200">
                <a:latin typeface="Arial"/>
                <a:cs typeface="Arial"/>
              </a:rPr>
              <a:t>напрямків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численних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вуличних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паркувань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оточують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ділянку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100" y="0"/>
            <a:ext cx="13944600" cy="7558024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FFFFFF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4618715" y="9918941"/>
            <a:ext cx="177165" cy="220979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z="1100" spc="-5">
                <a:solidFill>
                  <a:srgbClr val="747672"/>
                </a:solidFill>
                <a:latin typeface="Lucida Sans Unicode"/>
                <a:cs typeface="Lucida Sans Unicode"/>
              </a:rPr>
              <a:t>4</a:t>
            </a:fld>
            <a:endParaRPr sz="11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400" y="825500"/>
            <a:ext cx="3230245" cy="482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0"/>
              <a:t>Прибуття</a:t>
            </a:r>
            <a:r>
              <a:rPr dirty="0" spc="-525"/>
              <a:t> </a:t>
            </a:r>
            <a:r>
              <a:rPr dirty="0" spc="-30"/>
              <a:t>з</a:t>
            </a:r>
            <a:r>
              <a:rPr dirty="0" spc="-465"/>
              <a:t> </a:t>
            </a:r>
            <a:r>
              <a:rPr dirty="0" spc="-20"/>
              <a:t>Бучі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787400" y="1816100"/>
            <a:ext cx="3416300" cy="3256279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32384">
              <a:lnSpc>
                <a:spcPts val="1200"/>
              </a:lnSpc>
              <a:spcBef>
                <a:spcPts val="340"/>
              </a:spcBef>
            </a:pPr>
            <a:r>
              <a:rPr dirty="0" sz="1200" spc="-20">
                <a:latin typeface="Arial"/>
                <a:cs typeface="Arial"/>
              </a:rPr>
              <a:t>Головний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вхід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залишається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східній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стороні </a:t>
            </a:r>
            <a:r>
              <a:rPr dirty="0" sz="1200" spc="-30">
                <a:latin typeface="Arial"/>
                <a:cs typeface="Arial"/>
              </a:rPr>
              <a:t>ділянки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символічно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 осі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 </a:t>
            </a:r>
            <a:r>
              <a:rPr dirty="0" sz="1200" spc="-10">
                <a:latin typeface="Arial"/>
                <a:cs typeface="Arial"/>
              </a:rPr>
              <a:t>вулицею Енергетиків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85">
                <a:latin typeface="Lucida Sans Unicode"/>
                <a:cs typeface="Lucida Sans Unicode"/>
              </a:rPr>
              <a:t>-</a:t>
            </a:r>
            <a:r>
              <a:rPr dirty="0" sz="1200" spc="-5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головною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вулицею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міста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45">
                <a:latin typeface="Arial"/>
                <a:cs typeface="Arial"/>
              </a:rPr>
              <a:t>Буча</a:t>
            </a:r>
            <a:r>
              <a:rPr dirty="0" sz="1200" spc="-45">
                <a:latin typeface="Lucida Sans Unicode"/>
                <a:cs typeface="Lucida Sans Unicode"/>
              </a:rPr>
              <a:t>.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Arial"/>
                <a:cs typeface="Arial"/>
              </a:rPr>
              <a:t>На </a:t>
            </a:r>
            <a:r>
              <a:rPr dirty="0" sz="1200">
                <a:latin typeface="Arial"/>
                <a:cs typeface="Arial"/>
              </a:rPr>
              <a:t>цьому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вході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стоїть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дзвіниця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20" i="1">
                <a:latin typeface="Century Gothic"/>
                <a:cs typeface="Century Gothic"/>
              </a:rPr>
              <a:t>"</a:t>
            </a:r>
            <a:r>
              <a:rPr dirty="0" sz="1200" spc="-20" i="1">
                <a:latin typeface="Arial"/>
                <a:cs typeface="Arial"/>
              </a:rPr>
              <a:t>Голоси</a:t>
            </a:r>
            <a:r>
              <a:rPr dirty="0" sz="1200" spc="-25" i="1">
                <a:latin typeface="Arial"/>
                <a:cs typeface="Arial"/>
              </a:rPr>
              <a:t> </a:t>
            </a:r>
            <a:r>
              <a:rPr dirty="0" sz="1200" spc="-10" i="1">
                <a:latin typeface="Arial"/>
                <a:cs typeface="Arial"/>
              </a:rPr>
              <a:t>полеглих</a:t>
            </a:r>
            <a:r>
              <a:rPr dirty="0" sz="1200" spc="-10" i="1">
                <a:latin typeface="Century Gothic"/>
                <a:cs typeface="Century Gothic"/>
              </a:rPr>
              <a:t>"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>
                <a:latin typeface="Arial"/>
                <a:cs typeface="Arial"/>
              </a:rPr>
              <a:t>через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можна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потрапити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святилища Меморіального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комплексу</a:t>
            </a:r>
            <a:r>
              <a:rPr dirty="0" sz="1200" spc="-20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знову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ж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таки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 spc="-50">
                <a:latin typeface="Arial"/>
                <a:cs typeface="Arial"/>
              </a:rPr>
              <a:t>в </a:t>
            </a:r>
            <a:r>
              <a:rPr dirty="0" sz="1200">
                <a:latin typeface="Arial"/>
                <a:cs typeface="Arial"/>
              </a:rPr>
              <a:t>традиціях</a:t>
            </a:r>
            <a:r>
              <a:rPr dirty="0" sz="1200" spc="-6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найбільших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українських</a:t>
            </a:r>
            <a:r>
              <a:rPr dirty="0" sz="1200" spc="-6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церковних </a:t>
            </a:r>
            <a:r>
              <a:rPr dirty="0" sz="1200" spc="-20">
                <a:latin typeface="Arial"/>
                <a:cs typeface="Arial"/>
              </a:rPr>
              <a:t>комплексів</a:t>
            </a:r>
            <a:r>
              <a:rPr dirty="0" sz="1200" spc="-2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таких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Софія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Київська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та </a:t>
            </a:r>
            <a:r>
              <a:rPr dirty="0" sz="1200" spc="-10">
                <a:latin typeface="Arial"/>
                <a:cs typeface="Arial"/>
              </a:rPr>
              <a:t>Михайлівський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Золотоверхий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собор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Києві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5080">
              <a:lnSpc>
                <a:spcPts val="1200"/>
              </a:lnSpc>
              <a:spcBef>
                <a:spcPts val="1200"/>
              </a:spcBef>
            </a:pPr>
            <a:r>
              <a:rPr dirty="0" sz="1200">
                <a:latin typeface="Arial"/>
                <a:cs typeface="Arial"/>
              </a:rPr>
              <a:t>Дзвіниця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здалеку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сповіщає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про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новий </a:t>
            </a:r>
            <a:r>
              <a:rPr dirty="0" sz="1200">
                <a:latin typeface="Arial"/>
                <a:cs typeface="Arial"/>
              </a:rPr>
              <a:t>бучанський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меморіал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виразно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сучасному </a:t>
            </a:r>
            <a:r>
              <a:rPr dirty="0" sz="1200" spc="-35">
                <a:latin typeface="Arial"/>
                <a:cs typeface="Arial"/>
              </a:rPr>
              <a:t>стилі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але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гармонії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формами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існуючої</a:t>
            </a:r>
            <a:r>
              <a:rPr dirty="0" sz="1200" spc="50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церкви</a:t>
            </a:r>
            <a:r>
              <a:rPr dirty="0" sz="1200" spc="-35">
                <a:latin typeface="Lucida Sans Unicode"/>
                <a:cs typeface="Lucida Sans Unicode"/>
              </a:rPr>
              <a:t>.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Позолочена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циліндрична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верхівка </a:t>
            </a:r>
            <a:r>
              <a:rPr dirty="0" sz="1200">
                <a:latin typeface="Arial"/>
                <a:cs typeface="Arial"/>
              </a:rPr>
              <a:t>дзвіниці </a:t>
            </a:r>
            <a:r>
              <a:rPr dirty="0" sz="1200" spc="-10">
                <a:latin typeface="Arial"/>
                <a:cs typeface="Arial"/>
              </a:rPr>
              <a:t>співвідноситься</a:t>
            </a:r>
            <a:r>
              <a:rPr dirty="0" sz="1200">
                <a:latin typeface="Arial"/>
                <a:cs typeface="Arial"/>
              </a:rPr>
              <a:t> з </a:t>
            </a:r>
            <a:r>
              <a:rPr dirty="0" sz="1200" spc="-10">
                <a:latin typeface="Arial"/>
                <a:cs typeface="Arial"/>
              </a:rPr>
              <a:t>купольними </a:t>
            </a:r>
            <a:r>
              <a:rPr dirty="0" sz="1200">
                <a:latin typeface="Arial"/>
                <a:cs typeface="Arial"/>
              </a:rPr>
              <a:t>наріжними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вежами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церкви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разом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більшим центральним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куполом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церкви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оживляє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горизонт </a:t>
            </a:r>
            <a:r>
              <a:rPr dirty="0" sz="1200" spc="-45">
                <a:latin typeface="Arial"/>
                <a:cs typeface="Arial"/>
              </a:rPr>
              <a:t>Бучі</a:t>
            </a:r>
            <a:r>
              <a:rPr dirty="0" sz="1200" spc="-45">
                <a:latin typeface="Lucida Sans Unicode"/>
                <a:cs typeface="Lucida Sans Unicode"/>
              </a:rPr>
              <a:t>.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i="1">
                <a:latin typeface="Arial"/>
                <a:cs typeface="Arial"/>
              </a:rPr>
              <a:t>Дзвіниця</a:t>
            </a:r>
            <a:r>
              <a:rPr dirty="0" sz="1200" spc="-40" i="1">
                <a:latin typeface="Arial"/>
                <a:cs typeface="Arial"/>
              </a:rPr>
              <a:t> </a:t>
            </a:r>
            <a:r>
              <a:rPr dirty="0" sz="1200" spc="-20" i="1">
                <a:latin typeface="Century Gothic"/>
                <a:cs typeface="Century Gothic"/>
              </a:rPr>
              <a:t>"</a:t>
            </a:r>
            <a:r>
              <a:rPr dirty="0" sz="1200" spc="-20" i="1">
                <a:latin typeface="Arial"/>
                <a:cs typeface="Arial"/>
              </a:rPr>
              <a:t>Голоси</a:t>
            </a:r>
            <a:r>
              <a:rPr dirty="0" sz="1200" spc="-10" i="1">
                <a:latin typeface="Arial"/>
                <a:cs typeface="Arial"/>
              </a:rPr>
              <a:t> полеглих</a:t>
            </a:r>
            <a:r>
              <a:rPr dirty="0" sz="1200" spc="-10" i="1">
                <a:latin typeface="Century Gothic"/>
                <a:cs typeface="Century Gothic"/>
              </a:rPr>
              <a:t>"</a:t>
            </a:r>
            <a:r>
              <a:rPr dirty="0" sz="1200" spc="-30" i="1">
                <a:latin typeface="Century Gothic"/>
                <a:cs typeface="Century Gothic"/>
              </a:rPr>
              <a:t> </a:t>
            </a:r>
            <a:r>
              <a:rPr dirty="0" sz="1200">
                <a:latin typeface="Arial"/>
                <a:cs typeface="Arial"/>
              </a:rPr>
              <a:t>діє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як </a:t>
            </a:r>
            <a:r>
              <a:rPr dirty="0" sz="1200" spc="-10">
                <a:latin typeface="Arial"/>
                <a:cs typeface="Arial"/>
              </a:rPr>
              <a:t>символічний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голос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невинних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жертв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масового вбивства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Бучі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95">
                <a:latin typeface="Arial"/>
                <a:cs typeface="Arial"/>
              </a:rPr>
              <a:t>і</a:t>
            </a:r>
            <a:r>
              <a:rPr dirty="0" sz="1200" spc="-95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окрім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цієї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меморіальної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ролі</a:t>
            </a:r>
            <a:r>
              <a:rPr dirty="0" sz="1200" spc="-20">
                <a:latin typeface="Lucida Sans Unicode"/>
                <a:cs typeface="Lucida Sans Unicode"/>
              </a:rPr>
              <a:t>, </a:t>
            </a:r>
            <a:r>
              <a:rPr dirty="0" sz="1200">
                <a:latin typeface="Arial"/>
                <a:cs typeface="Arial"/>
              </a:rPr>
              <a:t>стає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дзвіницею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для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існуючої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церкви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486400"/>
            <a:ext cx="4248150" cy="3428997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151892" y="8914130"/>
            <a:ext cx="148399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CorTen</a:t>
            </a:r>
            <a:r>
              <a:rPr dirty="0" sz="1000" spc="114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Steel</a:t>
            </a:r>
            <a:r>
              <a:rPr dirty="0" sz="1000" spc="114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Cladding</a:t>
            </a:r>
            <a:endParaRPr sz="1000">
              <a:latin typeface="Lucida Sans Unicode"/>
              <a:cs typeface="Lucida Sans Unicode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54879" y="0"/>
            <a:ext cx="10789920" cy="10515600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FFFFFF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4655927" y="9931641"/>
            <a:ext cx="88900" cy="195580"/>
          </a:xfrm>
          <a:prstGeom prst="rect">
            <a:avLst/>
          </a:prstGeom>
        </p:spPr>
        <p:txBody>
          <a:bodyPr wrap="square" lIns="0" tIns="698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r>
              <a:rPr dirty="0" sz="1100">
                <a:solidFill>
                  <a:srgbClr val="747672"/>
                </a:solidFill>
                <a:latin typeface="Lucida Sans Unicode"/>
                <a:cs typeface="Lucida Sans Unicode"/>
              </a:rPr>
              <a:t>6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4617827" y="9918941"/>
            <a:ext cx="177800" cy="220979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z="1100">
                <a:solidFill>
                  <a:srgbClr val="FFFFFF"/>
                </a:solidFill>
                <a:latin typeface="Lucida Sans Unicode"/>
                <a:cs typeface="Lucida Sans Unicode"/>
              </a:rPr>
              <a:t>6</a:t>
            </a:fld>
            <a:endParaRPr sz="11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4330039" y="1835061"/>
            <a:ext cx="10694670" cy="8007350"/>
            <a:chOff x="4330039" y="1835061"/>
            <a:chExt cx="10694670" cy="80073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18164" y="1835061"/>
              <a:ext cx="10326535" cy="7168644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4330039" y="8249259"/>
              <a:ext cx="10694670" cy="1593215"/>
            </a:xfrm>
            <a:custGeom>
              <a:avLst/>
              <a:gdLst/>
              <a:ahLst/>
              <a:cxnLst/>
              <a:rect l="l" t="t" r="r" b="b"/>
              <a:pathLst>
                <a:path w="10694669" h="1593215">
                  <a:moveTo>
                    <a:pt x="10694365" y="0"/>
                  </a:moveTo>
                  <a:lnTo>
                    <a:pt x="0" y="0"/>
                  </a:lnTo>
                  <a:lnTo>
                    <a:pt x="0" y="1592910"/>
                  </a:lnTo>
                  <a:lnTo>
                    <a:pt x="10694365" y="1592910"/>
                  </a:lnTo>
                  <a:lnTo>
                    <a:pt x="106943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400" y="825500"/>
            <a:ext cx="2236470" cy="1397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-10"/>
              <a:t>Дзвіниця </a:t>
            </a:r>
            <a:r>
              <a:rPr dirty="0" spc="-10" b="1">
                <a:latin typeface="Tahoma"/>
                <a:cs typeface="Tahoma"/>
              </a:rPr>
              <a:t>"</a:t>
            </a:r>
            <a:r>
              <a:rPr dirty="0" spc="-10"/>
              <a:t>Голоси полеглих</a:t>
            </a:r>
            <a:r>
              <a:rPr dirty="0" spc="-10" b="1">
                <a:latin typeface="Tahoma"/>
                <a:cs typeface="Tahoma"/>
              </a:rPr>
              <a:t>"</a:t>
            </a:r>
          </a:p>
        </p:txBody>
      </p:sp>
      <p:sp>
        <p:nvSpPr>
          <p:cNvPr id="6" name="object 6" descr=""/>
          <p:cNvSpPr txBox="1"/>
          <p:nvPr/>
        </p:nvSpPr>
        <p:spPr>
          <a:xfrm>
            <a:off x="787400" y="2273300"/>
            <a:ext cx="3414395" cy="20370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Дзвони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(</a:t>
            </a:r>
            <a:r>
              <a:rPr dirty="0" sz="1200">
                <a:latin typeface="Arial"/>
                <a:cs typeface="Arial"/>
              </a:rPr>
              <a:t>кількість яких ще не визначена</a:t>
            </a:r>
            <a:r>
              <a:rPr dirty="0" sz="1200">
                <a:latin typeface="Lucida Sans Unicode"/>
                <a:cs typeface="Lucida Sans Unicode"/>
              </a:rPr>
              <a:t>)</a:t>
            </a:r>
            <a:r>
              <a:rPr dirty="0" sz="1200" spc="-4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відлиті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переплавленої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російської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зброї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підвішені</a:t>
            </a:r>
            <a:r>
              <a:rPr dirty="0" sz="1200" spc="-25">
                <a:latin typeface="Arial"/>
                <a:cs typeface="Arial"/>
              </a:rPr>
              <a:t> до </a:t>
            </a:r>
            <a:r>
              <a:rPr dirty="0" sz="1200">
                <a:latin typeface="Arial"/>
                <a:cs typeface="Arial"/>
              </a:rPr>
              <a:t>конічної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55">
                <a:latin typeface="Arial"/>
                <a:cs typeface="Arial"/>
              </a:rPr>
              <a:t>вежі</a:t>
            </a:r>
            <a:r>
              <a:rPr dirty="0" sz="1200" spc="-55">
                <a:latin typeface="Lucida Sans Unicode"/>
                <a:cs typeface="Lucida Sans Unicode"/>
              </a:rPr>
              <a:t>, </a:t>
            </a:r>
            <a:r>
              <a:rPr dirty="0" sz="1200">
                <a:latin typeface="Arial"/>
                <a:cs typeface="Arial"/>
              </a:rPr>
              <a:t>яку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видно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знизу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при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вході</a:t>
            </a:r>
            <a:r>
              <a:rPr dirty="0" sz="1200" spc="-25">
                <a:latin typeface="Arial"/>
                <a:cs typeface="Arial"/>
              </a:rPr>
              <a:t> на </a:t>
            </a:r>
            <a:r>
              <a:rPr dirty="0" sz="1200" spc="-10">
                <a:latin typeface="Arial"/>
                <a:cs typeface="Arial"/>
              </a:rPr>
              <a:t>територію</a:t>
            </a:r>
            <a:r>
              <a:rPr dirty="0" sz="1200" spc="1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меморіального</a:t>
            </a:r>
            <a:r>
              <a:rPr dirty="0" sz="1200" spc="1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комплексу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44450">
              <a:lnSpc>
                <a:spcPts val="1200"/>
              </a:lnSpc>
            </a:pPr>
            <a:r>
              <a:rPr dirty="0" sz="1200" spc="-10">
                <a:latin typeface="Arial"/>
                <a:cs typeface="Arial"/>
              </a:rPr>
              <a:t>Облицювання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CorTen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матеріалу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>
                <a:latin typeface="Arial"/>
                <a:cs typeface="Arial"/>
              </a:rPr>
              <a:t>перфороване</a:t>
            </a:r>
            <a:r>
              <a:rPr dirty="0" sz="1200" spc="27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хрестами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освітлене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нутра </a:t>
            </a:r>
            <a:r>
              <a:rPr dirty="0" sz="1200" spc="-40">
                <a:latin typeface="Arial"/>
                <a:cs typeface="Arial"/>
              </a:rPr>
              <a:t>вночі</a:t>
            </a:r>
            <a:r>
              <a:rPr dirty="0" sz="1200" spc="-40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обшиває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сталеву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структуру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60">
                <a:latin typeface="Lucida Sans Unicode"/>
                <a:cs typeface="Lucida Sans Unicode"/>
              </a:rPr>
              <a:t>29-</a:t>
            </a:r>
            <a:r>
              <a:rPr dirty="0" sz="1200">
                <a:latin typeface="Arial"/>
                <a:cs typeface="Arial"/>
              </a:rPr>
              <a:t>ма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щораз </a:t>
            </a:r>
            <a:r>
              <a:rPr dirty="0" sz="1200">
                <a:latin typeface="Arial"/>
                <a:cs typeface="Arial"/>
              </a:rPr>
              <a:t>меншими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концентрично</a:t>
            </a:r>
            <a:r>
              <a:rPr dirty="0" sz="1200" spc="-6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розташованими </a:t>
            </a:r>
            <a:r>
              <a:rPr dirty="0" sz="1200" spc="-30">
                <a:latin typeface="Arial"/>
                <a:cs typeface="Arial"/>
              </a:rPr>
              <a:t>смугами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кожна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яких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представляє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один</a:t>
            </a:r>
            <a:r>
              <a:rPr dirty="0" sz="1200" spc="-20">
                <a:latin typeface="Arial"/>
                <a:cs typeface="Arial"/>
              </a:rPr>
              <a:t> день </a:t>
            </a:r>
            <a:r>
              <a:rPr dirty="0" sz="1200">
                <a:latin typeface="Arial"/>
                <a:cs typeface="Arial"/>
              </a:rPr>
              <a:t>російської</a:t>
            </a:r>
            <a:r>
              <a:rPr dirty="0" sz="1200" spc="-25">
                <a:latin typeface="Arial"/>
                <a:cs typeface="Arial"/>
              </a:rPr>
              <a:t> окупації</a:t>
            </a:r>
            <a:r>
              <a:rPr dirty="0" sz="1200" spc="-25">
                <a:latin typeface="Lucida Sans Unicode"/>
                <a:cs typeface="Lucida Sans Unicode"/>
              </a:rPr>
              <a:t>.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Кут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нахилу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боків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дзвіниці </a:t>
            </a:r>
            <a:r>
              <a:rPr dirty="0" sz="1200">
                <a:latin typeface="Arial"/>
                <a:cs typeface="Arial"/>
              </a:rPr>
              <a:t>нагадує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звужуючі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сходинки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класичних </a:t>
            </a:r>
            <a:r>
              <a:rPr dirty="0" sz="1200">
                <a:latin typeface="Arial"/>
                <a:cs typeface="Arial"/>
              </a:rPr>
              <a:t>українських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релігійних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дзвіниць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таких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як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при </a:t>
            </a:r>
            <a:r>
              <a:rPr dirty="0" sz="1200">
                <a:latin typeface="Arial"/>
                <a:cs typeface="Arial"/>
              </a:rPr>
              <a:t>Софійському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соборі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Києві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0100" y="4457700"/>
            <a:ext cx="3429000" cy="4960620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787400" y="9417050"/>
            <a:ext cx="22231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Bell</a:t>
            </a:r>
            <a:r>
              <a:rPr dirty="0" sz="1000" spc="5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Tower</a:t>
            </a:r>
            <a:r>
              <a:rPr dirty="0" sz="1000" spc="55">
                <a:latin typeface="Lucida Sans Unicode"/>
                <a:cs typeface="Lucida Sans Unicode"/>
              </a:rPr>
              <a:t> </a:t>
            </a:r>
            <a:r>
              <a:rPr dirty="0" sz="1000" spc="60">
                <a:latin typeface="Lucida Sans Unicode"/>
                <a:cs typeface="Lucida Sans Unicode"/>
              </a:rPr>
              <a:t>at</a:t>
            </a:r>
            <a:r>
              <a:rPr dirty="0" sz="1000" spc="5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St.</a:t>
            </a:r>
            <a:r>
              <a:rPr dirty="0" sz="1000" spc="5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Sophia</a:t>
            </a:r>
            <a:r>
              <a:rPr dirty="0" sz="1000" spc="5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Cathedral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9" name="object 9" descr=""/>
          <p:cNvSpPr/>
          <p:nvPr/>
        </p:nvSpPr>
        <p:spPr>
          <a:xfrm>
            <a:off x="1720989" y="5022976"/>
            <a:ext cx="1692275" cy="4217035"/>
          </a:xfrm>
          <a:custGeom>
            <a:avLst/>
            <a:gdLst/>
            <a:ahLst/>
            <a:cxnLst/>
            <a:rect l="l" t="t" r="r" b="b"/>
            <a:pathLst>
              <a:path w="1692275" h="4217034">
                <a:moveTo>
                  <a:pt x="45961" y="4120832"/>
                </a:moveTo>
                <a:lnTo>
                  <a:pt x="8001" y="4117670"/>
                </a:lnTo>
                <a:lnTo>
                  <a:pt x="0" y="4213618"/>
                </a:lnTo>
                <a:lnTo>
                  <a:pt x="37960" y="4216793"/>
                </a:lnTo>
                <a:lnTo>
                  <a:pt x="45961" y="4120832"/>
                </a:lnTo>
                <a:close/>
              </a:path>
              <a:path w="1692275" h="4217034">
                <a:moveTo>
                  <a:pt x="65290" y="3888854"/>
                </a:moveTo>
                <a:lnTo>
                  <a:pt x="27330" y="3885692"/>
                </a:lnTo>
                <a:lnTo>
                  <a:pt x="14490" y="4039641"/>
                </a:lnTo>
                <a:lnTo>
                  <a:pt x="52463" y="4042816"/>
                </a:lnTo>
                <a:lnTo>
                  <a:pt x="65290" y="3888854"/>
                </a:lnTo>
                <a:close/>
              </a:path>
              <a:path w="1692275" h="4217034">
                <a:moveTo>
                  <a:pt x="84632" y="3656888"/>
                </a:moveTo>
                <a:lnTo>
                  <a:pt x="46659" y="3653726"/>
                </a:lnTo>
                <a:lnTo>
                  <a:pt x="33832" y="3807676"/>
                </a:lnTo>
                <a:lnTo>
                  <a:pt x="71793" y="3810838"/>
                </a:lnTo>
                <a:lnTo>
                  <a:pt x="84632" y="3656888"/>
                </a:lnTo>
                <a:close/>
              </a:path>
              <a:path w="1692275" h="4217034">
                <a:moveTo>
                  <a:pt x="103962" y="3424923"/>
                </a:moveTo>
                <a:lnTo>
                  <a:pt x="65989" y="3421748"/>
                </a:lnTo>
                <a:lnTo>
                  <a:pt x="53162" y="3575710"/>
                </a:lnTo>
                <a:lnTo>
                  <a:pt x="91122" y="3578872"/>
                </a:lnTo>
                <a:lnTo>
                  <a:pt x="103962" y="3424923"/>
                </a:lnTo>
                <a:close/>
              </a:path>
              <a:path w="1692275" h="4217034">
                <a:moveTo>
                  <a:pt x="123291" y="3192945"/>
                </a:moveTo>
                <a:lnTo>
                  <a:pt x="85318" y="3189782"/>
                </a:lnTo>
                <a:lnTo>
                  <a:pt x="72491" y="3343732"/>
                </a:lnTo>
                <a:lnTo>
                  <a:pt x="110464" y="3346894"/>
                </a:lnTo>
                <a:lnTo>
                  <a:pt x="123291" y="3192945"/>
                </a:lnTo>
                <a:close/>
              </a:path>
              <a:path w="1692275" h="4217034">
                <a:moveTo>
                  <a:pt x="142621" y="2960979"/>
                </a:moveTo>
                <a:lnTo>
                  <a:pt x="104648" y="2957817"/>
                </a:lnTo>
                <a:lnTo>
                  <a:pt x="91821" y="3111766"/>
                </a:lnTo>
                <a:lnTo>
                  <a:pt x="129794" y="3114929"/>
                </a:lnTo>
                <a:lnTo>
                  <a:pt x="142621" y="2960979"/>
                </a:lnTo>
                <a:close/>
              </a:path>
              <a:path w="1692275" h="4217034">
                <a:moveTo>
                  <a:pt x="161950" y="2729001"/>
                </a:moveTo>
                <a:lnTo>
                  <a:pt x="123990" y="2725839"/>
                </a:lnTo>
                <a:lnTo>
                  <a:pt x="111150" y="2879788"/>
                </a:lnTo>
                <a:lnTo>
                  <a:pt x="149123" y="2882950"/>
                </a:lnTo>
                <a:lnTo>
                  <a:pt x="161950" y="2729001"/>
                </a:lnTo>
                <a:close/>
              </a:path>
              <a:path w="1692275" h="4217034">
                <a:moveTo>
                  <a:pt x="181292" y="2497036"/>
                </a:moveTo>
                <a:lnTo>
                  <a:pt x="143319" y="2493873"/>
                </a:lnTo>
                <a:lnTo>
                  <a:pt x="130492" y="2647835"/>
                </a:lnTo>
                <a:lnTo>
                  <a:pt x="168452" y="2650998"/>
                </a:lnTo>
                <a:lnTo>
                  <a:pt x="181292" y="2497036"/>
                </a:lnTo>
                <a:close/>
              </a:path>
              <a:path w="1692275" h="4217034">
                <a:moveTo>
                  <a:pt x="200621" y="2265070"/>
                </a:moveTo>
                <a:lnTo>
                  <a:pt x="162648" y="2261895"/>
                </a:lnTo>
                <a:lnTo>
                  <a:pt x="149821" y="2415857"/>
                </a:lnTo>
                <a:lnTo>
                  <a:pt x="187794" y="2419019"/>
                </a:lnTo>
                <a:lnTo>
                  <a:pt x="200621" y="2265070"/>
                </a:lnTo>
                <a:close/>
              </a:path>
              <a:path w="1692275" h="4217034">
                <a:moveTo>
                  <a:pt x="219951" y="2033092"/>
                </a:moveTo>
                <a:lnTo>
                  <a:pt x="181978" y="2029929"/>
                </a:lnTo>
                <a:lnTo>
                  <a:pt x="169151" y="2183879"/>
                </a:lnTo>
                <a:lnTo>
                  <a:pt x="207124" y="2187041"/>
                </a:lnTo>
                <a:lnTo>
                  <a:pt x="219951" y="2033092"/>
                </a:lnTo>
                <a:close/>
              </a:path>
              <a:path w="1692275" h="4217034">
                <a:moveTo>
                  <a:pt x="239280" y="1801126"/>
                </a:moveTo>
                <a:lnTo>
                  <a:pt x="201307" y="1797964"/>
                </a:lnTo>
                <a:lnTo>
                  <a:pt x="188480" y="1951913"/>
                </a:lnTo>
                <a:lnTo>
                  <a:pt x="226453" y="1955076"/>
                </a:lnTo>
                <a:lnTo>
                  <a:pt x="239280" y="1801126"/>
                </a:lnTo>
                <a:close/>
              </a:path>
              <a:path w="1692275" h="4217034">
                <a:moveTo>
                  <a:pt x="258610" y="1569161"/>
                </a:moveTo>
                <a:lnTo>
                  <a:pt x="220649" y="1565998"/>
                </a:lnTo>
                <a:lnTo>
                  <a:pt x="207810" y="1719948"/>
                </a:lnTo>
                <a:lnTo>
                  <a:pt x="245783" y="1723110"/>
                </a:lnTo>
                <a:lnTo>
                  <a:pt x="258610" y="1569161"/>
                </a:lnTo>
                <a:close/>
              </a:path>
              <a:path w="1692275" h="4217034">
                <a:moveTo>
                  <a:pt x="277952" y="1337183"/>
                </a:moveTo>
                <a:lnTo>
                  <a:pt x="239979" y="1334020"/>
                </a:lnTo>
                <a:lnTo>
                  <a:pt x="227152" y="1487970"/>
                </a:lnTo>
                <a:lnTo>
                  <a:pt x="265112" y="1491132"/>
                </a:lnTo>
                <a:lnTo>
                  <a:pt x="277952" y="1337183"/>
                </a:lnTo>
                <a:close/>
              </a:path>
              <a:path w="1692275" h="4217034">
                <a:moveTo>
                  <a:pt x="297281" y="1105217"/>
                </a:moveTo>
                <a:lnTo>
                  <a:pt x="259308" y="1102055"/>
                </a:lnTo>
                <a:lnTo>
                  <a:pt x="246481" y="1256004"/>
                </a:lnTo>
                <a:lnTo>
                  <a:pt x="284441" y="1259166"/>
                </a:lnTo>
                <a:lnTo>
                  <a:pt x="297281" y="1105217"/>
                </a:lnTo>
                <a:close/>
              </a:path>
              <a:path w="1692275" h="4217034">
                <a:moveTo>
                  <a:pt x="316611" y="873252"/>
                </a:moveTo>
                <a:lnTo>
                  <a:pt x="278638" y="870077"/>
                </a:lnTo>
                <a:lnTo>
                  <a:pt x="265811" y="1024039"/>
                </a:lnTo>
                <a:lnTo>
                  <a:pt x="303784" y="1027201"/>
                </a:lnTo>
                <a:lnTo>
                  <a:pt x="316611" y="873252"/>
                </a:lnTo>
                <a:close/>
              </a:path>
              <a:path w="1692275" h="4217034">
                <a:moveTo>
                  <a:pt x="335940" y="641273"/>
                </a:moveTo>
                <a:lnTo>
                  <a:pt x="297967" y="638111"/>
                </a:lnTo>
                <a:lnTo>
                  <a:pt x="285140" y="792073"/>
                </a:lnTo>
                <a:lnTo>
                  <a:pt x="323113" y="795235"/>
                </a:lnTo>
                <a:lnTo>
                  <a:pt x="335940" y="641273"/>
                </a:lnTo>
                <a:close/>
              </a:path>
              <a:path w="1692275" h="4217034">
                <a:moveTo>
                  <a:pt x="355269" y="409308"/>
                </a:moveTo>
                <a:lnTo>
                  <a:pt x="317309" y="406146"/>
                </a:lnTo>
                <a:lnTo>
                  <a:pt x="304469" y="560095"/>
                </a:lnTo>
                <a:lnTo>
                  <a:pt x="342442" y="563257"/>
                </a:lnTo>
                <a:lnTo>
                  <a:pt x="355269" y="409308"/>
                </a:lnTo>
                <a:close/>
              </a:path>
              <a:path w="1692275" h="4217034">
                <a:moveTo>
                  <a:pt x="374611" y="177330"/>
                </a:moveTo>
                <a:lnTo>
                  <a:pt x="336638" y="174167"/>
                </a:lnTo>
                <a:lnTo>
                  <a:pt x="323811" y="328129"/>
                </a:lnTo>
                <a:lnTo>
                  <a:pt x="361772" y="331292"/>
                </a:lnTo>
                <a:lnTo>
                  <a:pt x="374611" y="177330"/>
                </a:lnTo>
                <a:close/>
              </a:path>
              <a:path w="1692275" h="4217034">
                <a:moveTo>
                  <a:pt x="389102" y="3352"/>
                </a:moveTo>
                <a:lnTo>
                  <a:pt x="351142" y="190"/>
                </a:lnTo>
                <a:lnTo>
                  <a:pt x="343141" y="96151"/>
                </a:lnTo>
                <a:lnTo>
                  <a:pt x="381101" y="99314"/>
                </a:lnTo>
                <a:lnTo>
                  <a:pt x="389102" y="3352"/>
                </a:lnTo>
                <a:close/>
              </a:path>
              <a:path w="1692275" h="4217034">
                <a:moveTo>
                  <a:pt x="1302004" y="95923"/>
                </a:moveTo>
                <a:lnTo>
                  <a:pt x="1292910" y="0"/>
                </a:lnTo>
                <a:lnTo>
                  <a:pt x="1254988" y="3594"/>
                </a:lnTo>
                <a:lnTo>
                  <a:pt x="1264069" y="99517"/>
                </a:lnTo>
                <a:lnTo>
                  <a:pt x="1302004" y="95923"/>
                </a:lnTo>
                <a:close/>
              </a:path>
              <a:path w="1692275" h="4217034">
                <a:moveTo>
                  <a:pt x="1323975" y="327888"/>
                </a:moveTo>
                <a:lnTo>
                  <a:pt x="1309395" y="173977"/>
                </a:lnTo>
                <a:lnTo>
                  <a:pt x="1271460" y="177571"/>
                </a:lnTo>
                <a:lnTo>
                  <a:pt x="1286040" y="331482"/>
                </a:lnTo>
                <a:lnTo>
                  <a:pt x="1323975" y="327888"/>
                </a:lnTo>
                <a:close/>
              </a:path>
              <a:path w="1692275" h="4217034">
                <a:moveTo>
                  <a:pt x="1345946" y="559866"/>
                </a:moveTo>
                <a:lnTo>
                  <a:pt x="1331366" y="405942"/>
                </a:lnTo>
                <a:lnTo>
                  <a:pt x="1293431" y="409536"/>
                </a:lnTo>
                <a:lnTo>
                  <a:pt x="1308011" y="563460"/>
                </a:lnTo>
                <a:lnTo>
                  <a:pt x="1345946" y="559866"/>
                </a:lnTo>
                <a:close/>
              </a:path>
              <a:path w="1692275" h="4217034">
                <a:moveTo>
                  <a:pt x="1367917" y="791832"/>
                </a:moveTo>
                <a:lnTo>
                  <a:pt x="1353337" y="637921"/>
                </a:lnTo>
                <a:lnTo>
                  <a:pt x="1315415" y="641515"/>
                </a:lnTo>
                <a:lnTo>
                  <a:pt x="1329994" y="795426"/>
                </a:lnTo>
                <a:lnTo>
                  <a:pt x="1367917" y="791832"/>
                </a:lnTo>
                <a:close/>
              </a:path>
              <a:path w="1692275" h="4217034">
                <a:moveTo>
                  <a:pt x="1389888" y="1023810"/>
                </a:moveTo>
                <a:lnTo>
                  <a:pt x="1375308" y="869886"/>
                </a:lnTo>
                <a:lnTo>
                  <a:pt x="1337386" y="873480"/>
                </a:lnTo>
                <a:lnTo>
                  <a:pt x="1351965" y="1027391"/>
                </a:lnTo>
                <a:lnTo>
                  <a:pt x="1389888" y="1023810"/>
                </a:lnTo>
                <a:close/>
              </a:path>
              <a:path w="1692275" h="4217034">
                <a:moveTo>
                  <a:pt x="1411859" y="1255776"/>
                </a:moveTo>
                <a:lnTo>
                  <a:pt x="1397279" y="1101852"/>
                </a:lnTo>
                <a:lnTo>
                  <a:pt x="1359357" y="1105446"/>
                </a:lnTo>
                <a:lnTo>
                  <a:pt x="1373936" y="1259370"/>
                </a:lnTo>
                <a:lnTo>
                  <a:pt x="1411859" y="1255776"/>
                </a:lnTo>
                <a:close/>
              </a:path>
              <a:path w="1692275" h="4217034">
                <a:moveTo>
                  <a:pt x="1433842" y="1487741"/>
                </a:moveTo>
                <a:lnTo>
                  <a:pt x="1419263" y="1333830"/>
                </a:lnTo>
                <a:lnTo>
                  <a:pt x="1381328" y="1337424"/>
                </a:lnTo>
                <a:lnTo>
                  <a:pt x="1395907" y="1491335"/>
                </a:lnTo>
                <a:lnTo>
                  <a:pt x="1433842" y="1487741"/>
                </a:lnTo>
                <a:close/>
              </a:path>
              <a:path w="1692275" h="4217034">
                <a:moveTo>
                  <a:pt x="1455813" y="1719719"/>
                </a:moveTo>
                <a:lnTo>
                  <a:pt x="1441234" y="1565795"/>
                </a:lnTo>
                <a:lnTo>
                  <a:pt x="1403299" y="1569389"/>
                </a:lnTo>
                <a:lnTo>
                  <a:pt x="1417878" y="1723313"/>
                </a:lnTo>
                <a:lnTo>
                  <a:pt x="1455813" y="1719719"/>
                </a:lnTo>
                <a:close/>
              </a:path>
              <a:path w="1692275" h="4217034">
                <a:moveTo>
                  <a:pt x="1477784" y="1951685"/>
                </a:moveTo>
                <a:lnTo>
                  <a:pt x="1463205" y="1797761"/>
                </a:lnTo>
                <a:lnTo>
                  <a:pt x="1425270" y="1801355"/>
                </a:lnTo>
                <a:lnTo>
                  <a:pt x="1439849" y="1955279"/>
                </a:lnTo>
                <a:lnTo>
                  <a:pt x="1477784" y="1951685"/>
                </a:lnTo>
                <a:close/>
              </a:path>
              <a:path w="1692275" h="4217034">
                <a:moveTo>
                  <a:pt x="1499755" y="2183650"/>
                </a:moveTo>
                <a:lnTo>
                  <a:pt x="1485176" y="2029726"/>
                </a:lnTo>
                <a:lnTo>
                  <a:pt x="1447241" y="2033320"/>
                </a:lnTo>
                <a:lnTo>
                  <a:pt x="1461820" y="2187244"/>
                </a:lnTo>
                <a:lnTo>
                  <a:pt x="1499755" y="2183650"/>
                </a:lnTo>
                <a:close/>
              </a:path>
              <a:path w="1692275" h="4217034">
                <a:moveTo>
                  <a:pt x="1521726" y="2415616"/>
                </a:moveTo>
                <a:lnTo>
                  <a:pt x="1507147" y="2261705"/>
                </a:lnTo>
                <a:lnTo>
                  <a:pt x="1469224" y="2265299"/>
                </a:lnTo>
                <a:lnTo>
                  <a:pt x="1483804" y="2419210"/>
                </a:lnTo>
                <a:lnTo>
                  <a:pt x="1521726" y="2415616"/>
                </a:lnTo>
                <a:close/>
              </a:path>
              <a:path w="1692275" h="4217034">
                <a:moveTo>
                  <a:pt x="1543697" y="2647594"/>
                </a:moveTo>
                <a:lnTo>
                  <a:pt x="1529118" y="2493683"/>
                </a:lnTo>
                <a:lnTo>
                  <a:pt x="1491195" y="2497277"/>
                </a:lnTo>
                <a:lnTo>
                  <a:pt x="1505775" y="2651188"/>
                </a:lnTo>
                <a:lnTo>
                  <a:pt x="1543697" y="2647594"/>
                </a:lnTo>
                <a:close/>
              </a:path>
              <a:path w="1692275" h="4217034">
                <a:moveTo>
                  <a:pt x="1565681" y="2879560"/>
                </a:moveTo>
                <a:lnTo>
                  <a:pt x="1551101" y="2725648"/>
                </a:lnTo>
                <a:lnTo>
                  <a:pt x="1513166" y="2729242"/>
                </a:lnTo>
                <a:lnTo>
                  <a:pt x="1527746" y="2883154"/>
                </a:lnTo>
                <a:lnTo>
                  <a:pt x="1565681" y="2879560"/>
                </a:lnTo>
                <a:close/>
              </a:path>
              <a:path w="1692275" h="4217034">
                <a:moveTo>
                  <a:pt x="1587652" y="3111538"/>
                </a:moveTo>
                <a:lnTo>
                  <a:pt x="1573072" y="2957626"/>
                </a:lnTo>
                <a:lnTo>
                  <a:pt x="1535137" y="2961221"/>
                </a:lnTo>
                <a:lnTo>
                  <a:pt x="1549717" y="3115132"/>
                </a:lnTo>
                <a:lnTo>
                  <a:pt x="1587652" y="3111538"/>
                </a:lnTo>
                <a:close/>
              </a:path>
              <a:path w="1692275" h="4217034">
                <a:moveTo>
                  <a:pt x="1609623" y="3343503"/>
                </a:moveTo>
                <a:lnTo>
                  <a:pt x="1595043" y="3189579"/>
                </a:lnTo>
                <a:lnTo>
                  <a:pt x="1557108" y="3193173"/>
                </a:lnTo>
                <a:lnTo>
                  <a:pt x="1571688" y="3347097"/>
                </a:lnTo>
                <a:lnTo>
                  <a:pt x="1609623" y="3343503"/>
                </a:lnTo>
                <a:close/>
              </a:path>
              <a:path w="1692275" h="4217034">
                <a:moveTo>
                  <a:pt x="1631594" y="3575469"/>
                </a:moveTo>
                <a:lnTo>
                  <a:pt x="1617014" y="3421557"/>
                </a:lnTo>
                <a:lnTo>
                  <a:pt x="1579092" y="3425152"/>
                </a:lnTo>
                <a:lnTo>
                  <a:pt x="1593659" y="3579063"/>
                </a:lnTo>
                <a:lnTo>
                  <a:pt x="1631594" y="3575469"/>
                </a:lnTo>
                <a:close/>
              </a:path>
              <a:path w="1692275" h="4217034">
                <a:moveTo>
                  <a:pt x="1653565" y="3807447"/>
                </a:moveTo>
                <a:lnTo>
                  <a:pt x="1638985" y="3653523"/>
                </a:lnTo>
                <a:lnTo>
                  <a:pt x="1601063" y="3657117"/>
                </a:lnTo>
                <a:lnTo>
                  <a:pt x="1615643" y="3811041"/>
                </a:lnTo>
                <a:lnTo>
                  <a:pt x="1653565" y="3807447"/>
                </a:lnTo>
                <a:close/>
              </a:path>
              <a:path w="1692275" h="4217034">
                <a:moveTo>
                  <a:pt x="1675536" y="4039412"/>
                </a:moveTo>
                <a:lnTo>
                  <a:pt x="1660956" y="3885501"/>
                </a:lnTo>
                <a:lnTo>
                  <a:pt x="1623034" y="3889095"/>
                </a:lnTo>
                <a:lnTo>
                  <a:pt x="1637614" y="4043007"/>
                </a:lnTo>
                <a:lnTo>
                  <a:pt x="1675536" y="4039412"/>
                </a:lnTo>
                <a:close/>
              </a:path>
              <a:path w="1692275" h="4217034">
                <a:moveTo>
                  <a:pt x="1692021" y="4213390"/>
                </a:moveTo>
                <a:lnTo>
                  <a:pt x="1682940" y="4117467"/>
                </a:lnTo>
                <a:lnTo>
                  <a:pt x="1645005" y="4121061"/>
                </a:lnTo>
                <a:lnTo>
                  <a:pt x="1654086" y="4216984"/>
                </a:lnTo>
                <a:lnTo>
                  <a:pt x="1692021" y="421339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 txBox="1"/>
          <p:nvPr/>
        </p:nvSpPr>
        <p:spPr>
          <a:xfrm>
            <a:off x="14307134" y="17945"/>
            <a:ext cx="450850" cy="48005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00"/>
              </a:spcBef>
            </a:pPr>
            <a:r>
              <a:rPr dirty="0" sz="1100" spc="-95">
                <a:solidFill>
                  <a:srgbClr val="747672"/>
                </a:solidFill>
                <a:latin typeface="Lucida Sans Unicode"/>
                <a:cs typeface="Lucida Sans Unicode"/>
              </a:rPr>
              <a:t>7</a:t>
            </a:r>
            <a:endParaRPr sz="11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0" y="800100"/>
            <a:ext cx="10927080" cy="7886700"/>
            <a:chOff x="0" y="800100"/>
            <a:chExt cx="10927080" cy="7886700"/>
          </a:xfrm>
        </p:grpSpPr>
        <p:sp>
          <p:nvSpPr>
            <p:cNvPr id="4" name="object 4" descr=""/>
            <p:cNvSpPr/>
            <p:nvPr/>
          </p:nvSpPr>
          <p:spPr>
            <a:xfrm>
              <a:off x="0" y="800100"/>
              <a:ext cx="10927080" cy="7886700"/>
            </a:xfrm>
            <a:custGeom>
              <a:avLst/>
              <a:gdLst/>
              <a:ahLst/>
              <a:cxnLst/>
              <a:rect l="l" t="t" r="r" b="b"/>
              <a:pathLst>
                <a:path w="10927080" h="7886700">
                  <a:moveTo>
                    <a:pt x="10926737" y="0"/>
                  </a:moveTo>
                  <a:lnTo>
                    <a:pt x="0" y="0"/>
                  </a:lnTo>
                  <a:lnTo>
                    <a:pt x="0" y="7886700"/>
                  </a:lnTo>
                  <a:lnTo>
                    <a:pt x="10926737" y="7886700"/>
                  </a:lnTo>
                  <a:lnTo>
                    <a:pt x="10926737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800100"/>
              <a:ext cx="10926737" cy="780121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9900285" marR="5080">
              <a:lnSpc>
                <a:spcPct val="100000"/>
              </a:lnSpc>
              <a:spcBef>
                <a:spcPts val="100"/>
              </a:spcBef>
            </a:pPr>
            <a:r>
              <a:rPr dirty="0" spc="-25"/>
              <a:t>Прибуття</a:t>
            </a:r>
            <a:r>
              <a:rPr dirty="0" spc="-455"/>
              <a:t> </a:t>
            </a:r>
            <a:r>
              <a:rPr dirty="0" spc="-25"/>
              <a:t>на </a:t>
            </a:r>
            <a:r>
              <a:rPr dirty="0" spc="-10"/>
              <a:t>Меморіальну площу</a:t>
            </a:r>
          </a:p>
        </p:txBody>
      </p:sp>
      <p:sp>
        <p:nvSpPr>
          <p:cNvPr id="7" name="object 7" descr=""/>
          <p:cNvSpPr txBox="1"/>
          <p:nvPr/>
        </p:nvSpPr>
        <p:spPr>
          <a:xfrm>
            <a:off x="11283950" y="2273300"/>
            <a:ext cx="4115435" cy="26466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Опинившись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Меморіальному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комплексі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відвідувачі </a:t>
            </a:r>
            <a:r>
              <a:rPr dirty="0" sz="1200">
                <a:latin typeface="Arial"/>
                <a:cs typeface="Arial"/>
              </a:rPr>
              <a:t>можуть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побачити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три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ключові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пам</a:t>
            </a:r>
            <a:r>
              <a:rPr dirty="0" sz="1200" spc="-10">
                <a:latin typeface="Lucida Sans Unicode"/>
                <a:cs typeface="Lucida Sans Unicode"/>
              </a:rPr>
              <a:t>'</a:t>
            </a:r>
            <a:r>
              <a:rPr dirty="0" sz="1200" spc="-10">
                <a:latin typeface="Arial"/>
                <a:cs typeface="Arial"/>
              </a:rPr>
              <a:t>ятні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елементи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історії масового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вбивства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у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Бучі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80">
                <a:latin typeface="Lucida Sans Unicode"/>
                <a:cs typeface="Lucida Sans Unicode"/>
              </a:rPr>
              <a:t>-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10" i="1">
                <a:latin typeface="Arial"/>
                <a:cs typeface="Arial"/>
              </a:rPr>
              <a:t>Могильник</a:t>
            </a:r>
            <a:r>
              <a:rPr dirty="0" sz="1200" spc="-10" i="1">
                <a:latin typeface="Century Gothic"/>
                <a:cs typeface="Century Gothic"/>
              </a:rPr>
              <a:t>, </a:t>
            </a:r>
            <a:r>
              <a:rPr dirty="0" sz="1200" spc="-10" i="1">
                <a:latin typeface="Arial"/>
                <a:cs typeface="Arial"/>
              </a:rPr>
              <a:t>Пам</a:t>
            </a:r>
            <a:r>
              <a:rPr dirty="0" sz="1200" spc="-10" i="1">
                <a:latin typeface="Century Gothic"/>
                <a:cs typeface="Century Gothic"/>
              </a:rPr>
              <a:t>'</a:t>
            </a:r>
            <a:r>
              <a:rPr dirty="0" sz="1200" spc="-10" i="1">
                <a:latin typeface="Arial"/>
                <a:cs typeface="Arial"/>
              </a:rPr>
              <a:t>ятник</a:t>
            </a:r>
            <a:r>
              <a:rPr dirty="0" sz="1200" spc="-10" i="1">
                <a:latin typeface="Arial"/>
                <a:cs typeface="Arial"/>
              </a:rPr>
              <a:t> </a:t>
            </a:r>
            <a:r>
              <a:rPr dirty="0" sz="1200" spc="-30" i="1">
                <a:latin typeface="Arial"/>
                <a:cs typeface="Arial"/>
              </a:rPr>
              <a:t>визволення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та</a:t>
            </a:r>
            <a:r>
              <a:rPr dirty="0" sz="1200" spc="-8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існуючу</a:t>
            </a:r>
            <a:r>
              <a:rPr dirty="0" sz="1200" spc="-45">
                <a:latin typeface="Arial"/>
                <a:cs typeface="Arial"/>
              </a:rPr>
              <a:t> </a:t>
            </a:r>
            <a:r>
              <a:rPr dirty="0" sz="1200" i="1">
                <a:latin typeface="Arial"/>
                <a:cs typeface="Arial"/>
              </a:rPr>
              <a:t>Андріївську</a:t>
            </a:r>
            <a:r>
              <a:rPr dirty="0" sz="1200" spc="-15" i="1">
                <a:latin typeface="Arial"/>
                <a:cs typeface="Arial"/>
              </a:rPr>
              <a:t> </a:t>
            </a:r>
            <a:r>
              <a:rPr dirty="0" sz="1200" i="1">
                <a:latin typeface="Arial"/>
                <a:cs typeface="Arial"/>
              </a:rPr>
              <a:t>церкву</a:t>
            </a:r>
            <a:r>
              <a:rPr dirty="0" sz="1200" spc="-35" i="1">
                <a:latin typeface="Arial"/>
                <a:cs typeface="Arial"/>
              </a:rPr>
              <a:t> </a:t>
            </a:r>
            <a:r>
              <a:rPr dirty="0" sz="1200" spc="-80">
                <a:latin typeface="Lucida Sans Unicode"/>
                <a:cs typeface="Lucida Sans Unicode"/>
              </a:rPr>
              <a:t>-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різних</a:t>
            </a:r>
            <a:r>
              <a:rPr dirty="0" sz="1200" spc="50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точок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огляду</a:t>
            </a:r>
            <a:r>
              <a:rPr dirty="0" sz="1200" spc="-35">
                <a:latin typeface="Lucida Sans Unicode"/>
                <a:cs typeface="Lucida Sans Unicode"/>
              </a:rPr>
              <a:t>.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Вічнозелена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трапецієподібна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площа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 spc="-10">
                <a:latin typeface="Arial"/>
                <a:cs typeface="Arial"/>
              </a:rPr>
              <a:t>визначена </a:t>
            </a:r>
            <a:r>
              <a:rPr dirty="0" sz="1200">
                <a:latin typeface="Arial"/>
                <a:cs typeface="Arial"/>
              </a:rPr>
              <a:t>кутом</a:t>
            </a:r>
            <a:r>
              <a:rPr dirty="0" sz="1200" spc="-10">
                <a:latin typeface="Arial"/>
                <a:cs typeface="Arial"/>
              </a:rPr>
              <a:t> первісного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місця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поховання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10">
                <a:latin typeface="Arial"/>
                <a:cs typeface="Arial"/>
              </a:rPr>
              <a:t> церковного </a:t>
            </a:r>
            <a:r>
              <a:rPr dirty="0" sz="1200">
                <a:latin typeface="Arial"/>
                <a:cs typeface="Arial"/>
              </a:rPr>
              <a:t>валу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модифікована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для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визначення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центрального </a:t>
            </a:r>
            <a:r>
              <a:rPr dirty="0" sz="1200" spc="-30">
                <a:latin typeface="Arial"/>
                <a:cs typeface="Arial"/>
              </a:rPr>
              <a:t>місця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дозволяє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проводити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великі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затінені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пам</a:t>
            </a:r>
            <a:r>
              <a:rPr dirty="0" sz="1200" spc="-10">
                <a:latin typeface="Lucida Sans Unicode"/>
                <a:cs typeface="Lucida Sans Unicode"/>
              </a:rPr>
              <a:t>'</a:t>
            </a:r>
            <a:r>
              <a:rPr dirty="0" sz="1200" spc="-10">
                <a:latin typeface="Arial"/>
                <a:cs typeface="Arial"/>
              </a:rPr>
              <a:t>ятні </a:t>
            </a:r>
            <a:r>
              <a:rPr dirty="0" sz="1200" spc="-25">
                <a:latin typeface="Arial"/>
                <a:cs typeface="Arial"/>
              </a:rPr>
              <a:t>зібрання</a:t>
            </a:r>
            <a:r>
              <a:rPr dirty="0" sz="1200" spc="-25">
                <a:latin typeface="Lucida Sans Unicode"/>
                <a:cs typeface="Lucida Sans Unicode"/>
              </a:rPr>
              <a:t>.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Крутий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існуючий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церковний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насип</a:t>
            </a:r>
            <a:r>
              <a:rPr dirty="0" sz="1200" spc="-10">
                <a:latin typeface="Lucida Sans Unicode"/>
                <a:cs typeface="Lucida Sans Unicode"/>
              </a:rPr>
              <a:t>, </a:t>
            </a:r>
            <a:r>
              <a:rPr dirty="0" sz="1200" spc="-10">
                <a:latin typeface="Arial"/>
                <a:cs typeface="Arial"/>
              </a:rPr>
              <a:t>облаштований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10">
                <a:latin typeface="Arial"/>
                <a:cs typeface="Arial"/>
              </a:rPr>
              <a:t> південного </a:t>
            </a:r>
            <a:r>
              <a:rPr dirty="0" sz="1200">
                <a:latin typeface="Arial"/>
                <a:cs typeface="Arial"/>
              </a:rPr>
              <a:t>боку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терасами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творить додаткові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місця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для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збору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людей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103505">
              <a:lnSpc>
                <a:spcPts val="1200"/>
              </a:lnSpc>
              <a:spcBef>
                <a:spcPts val="1200"/>
              </a:spcBef>
            </a:pPr>
            <a:r>
              <a:rPr dirty="0" sz="1200">
                <a:latin typeface="Arial"/>
                <a:cs typeface="Arial"/>
              </a:rPr>
              <a:t>Біля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підніжжя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насипу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безпосередньо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перед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входом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до </a:t>
            </a:r>
            <a:r>
              <a:rPr dirty="0" sz="1200" spc="-10" i="1">
                <a:latin typeface="Arial"/>
                <a:cs typeface="Arial"/>
              </a:rPr>
              <a:t>Меморіальної</a:t>
            </a:r>
            <a:r>
              <a:rPr dirty="0" sz="1200" spc="15" i="1">
                <a:latin typeface="Arial"/>
                <a:cs typeface="Arial"/>
              </a:rPr>
              <a:t> </a:t>
            </a:r>
            <a:r>
              <a:rPr dirty="0" sz="1200" spc="-35" i="1">
                <a:latin typeface="Arial"/>
                <a:cs typeface="Arial"/>
              </a:rPr>
              <a:t>площі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стоїть</a:t>
            </a:r>
            <a:r>
              <a:rPr dirty="0" sz="1200" spc="-10">
                <a:latin typeface="Arial"/>
                <a:cs typeface="Arial"/>
              </a:rPr>
              <a:t> Бучанський </a:t>
            </a:r>
            <a:r>
              <a:rPr dirty="0" sz="1200">
                <a:latin typeface="Arial"/>
                <a:cs typeface="Arial"/>
              </a:rPr>
              <a:t>дуб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10">
                <a:latin typeface="Arial"/>
                <a:cs typeface="Arial"/>
              </a:rPr>
              <a:t> бронзовим </a:t>
            </a:r>
            <a:r>
              <a:rPr dirty="0" sz="1200">
                <a:latin typeface="Arial"/>
                <a:cs typeface="Arial"/>
              </a:rPr>
              <a:t>відлиттям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велосипеда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що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40">
                <a:latin typeface="Arial"/>
                <a:cs typeface="Arial"/>
              </a:rPr>
              <a:t>впав</a:t>
            </a:r>
            <a:r>
              <a:rPr dirty="0" sz="1200" spc="-40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нагадує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про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знаковий </a:t>
            </a:r>
            <a:r>
              <a:rPr dirty="0" sz="1200">
                <a:latin typeface="Arial"/>
                <a:cs typeface="Arial"/>
              </a:rPr>
              <a:t>образ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російської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жорстокості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Arial"/>
                <a:cs typeface="Arial"/>
              </a:rPr>
              <a:t>зображений</a:t>
            </a:r>
            <a:r>
              <a:rPr dirty="0" sz="1200" spc="-5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на </a:t>
            </a:r>
            <a:r>
              <a:rPr dirty="0" sz="1200">
                <a:latin typeface="Arial"/>
                <a:cs typeface="Arial"/>
              </a:rPr>
              <a:t>Меморіальному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медальйоні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Бучі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70">
                <a:latin typeface="Lucida Sans Unicode"/>
                <a:cs typeface="Lucida Sans Unicode"/>
              </a:rPr>
              <a:t>2022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Arial"/>
                <a:cs typeface="Arial"/>
              </a:rPr>
              <a:t>року</a:t>
            </a:r>
            <a:r>
              <a:rPr dirty="0" sz="1200" spc="-2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296650" y="5257800"/>
            <a:ext cx="4248150" cy="3429000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11283950" y="8696287"/>
            <a:ext cx="21005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40">
                <a:solidFill>
                  <a:srgbClr val="231F20"/>
                </a:solidFill>
                <a:latin typeface="Lucida Sans Unicode"/>
                <a:cs typeface="Lucida Sans Unicode"/>
              </a:rPr>
              <a:t>2022</a:t>
            </a:r>
            <a:r>
              <a:rPr dirty="0" sz="1000" spc="70">
                <a:solidFill>
                  <a:srgbClr val="231F20"/>
                </a:solidFill>
                <a:latin typeface="Lucida Sans Unicode"/>
                <a:cs typeface="Lucida Sans Unicode"/>
              </a:rPr>
              <a:t> Bucha 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Memorial</a:t>
            </a:r>
            <a:r>
              <a:rPr dirty="0" sz="1000" spc="7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Lucida Sans Unicode"/>
                <a:cs typeface="Lucida Sans Unicode"/>
              </a:rPr>
              <a:t>Medallion</a:t>
            </a:r>
            <a:endParaRPr sz="1000">
              <a:latin typeface="Lucida Sans Unicode"/>
              <a:cs typeface="Lucida Sans Unicode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7633716" y="9224098"/>
            <a:ext cx="2356485" cy="183515"/>
            <a:chOff x="7633716" y="9224098"/>
            <a:chExt cx="2356485" cy="183515"/>
          </a:xfrm>
        </p:grpSpPr>
        <p:sp>
          <p:nvSpPr>
            <p:cNvPr id="11" name="object 11" descr=""/>
            <p:cNvSpPr/>
            <p:nvPr/>
          </p:nvSpPr>
          <p:spPr>
            <a:xfrm>
              <a:off x="7633716" y="9227273"/>
              <a:ext cx="1176655" cy="177165"/>
            </a:xfrm>
            <a:custGeom>
              <a:avLst/>
              <a:gdLst/>
              <a:ahLst/>
              <a:cxnLst/>
              <a:rect l="l" t="t" r="r" b="b"/>
              <a:pathLst>
                <a:path w="1176654" h="177165">
                  <a:moveTo>
                    <a:pt x="1176388" y="0"/>
                  </a:moveTo>
                  <a:lnTo>
                    <a:pt x="0" y="0"/>
                  </a:lnTo>
                  <a:lnTo>
                    <a:pt x="0" y="176936"/>
                  </a:lnTo>
                  <a:lnTo>
                    <a:pt x="1176388" y="176936"/>
                  </a:lnTo>
                  <a:lnTo>
                    <a:pt x="117638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810104" y="9227273"/>
              <a:ext cx="1176655" cy="177165"/>
            </a:xfrm>
            <a:custGeom>
              <a:avLst/>
              <a:gdLst/>
              <a:ahLst/>
              <a:cxnLst/>
              <a:rect l="l" t="t" r="r" b="b"/>
              <a:pathLst>
                <a:path w="1176654" h="177165">
                  <a:moveTo>
                    <a:pt x="0" y="176936"/>
                  </a:moveTo>
                  <a:lnTo>
                    <a:pt x="1176388" y="176936"/>
                  </a:lnTo>
                  <a:lnTo>
                    <a:pt x="1176388" y="0"/>
                  </a:lnTo>
                  <a:lnTo>
                    <a:pt x="0" y="0"/>
                  </a:lnTo>
                  <a:lnTo>
                    <a:pt x="0" y="176936"/>
                  </a:lnTo>
                  <a:close/>
                </a:path>
              </a:pathLst>
            </a:custGeom>
            <a:ln w="63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 descr=""/>
          <p:cNvSpPr txBox="1"/>
          <p:nvPr/>
        </p:nvSpPr>
        <p:spPr>
          <a:xfrm>
            <a:off x="7559675" y="9408261"/>
            <a:ext cx="2781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Lucida Sans Unicode"/>
                <a:cs typeface="Lucida Sans Unicode"/>
              </a:rPr>
              <a:t>0m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9714547" y="9408261"/>
            <a:ext cx="3683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Lucida Sans Unicode"/>
                <a:cs typeface="Lucida Sans Unicode"/>
              </a:rPr>
              <a:t>30m</a:t>
            </a:r>
            <a:endParaRPr sz="1200">
              <a:latin typeface="Lucida Sans Unicode"/>
              <a:cs typeface="Lucida Sans Unicode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10337965" y="9104566"/>
            <a:ext cx="454025" cy="449580"/>
            <a:chOff x="10337965" y="9104566"/>
            <a:chExt cx="454025" cy="449580"/>
          </a:xfrm>
        </p:grpSpPr>
        <p:sp>
          <p:nvSpPr>
            <p:cNvPr id="16" name="object 16" descr=""/>
            <p:cNvSpPr/>
            <p:nvPr/>
          </p:nvSpPr>
          <p:spPr>
            <a:xfrm>
              <a:off x="10341140" y="9107741"/>
              <a:ext cx="447675" cy="443230"/>
            </a:xfrm>
            <a:custGeom>
              <a:avLst/>
              <a:gdLst/>
              <a:ahLst/>
              <a:cxnLst/>
              <a:rect l="l" t="t" r="r" b="b"/>
              <a:pathLst>
                <a:path w="447675" h="443229">
                  <a:moveTo>
                    <a:pt x="223570" y="0"/>
                  </a:moveTo>
                  <a:lnTo>
                    <a:pt x="268604" y="4505"/>
                  </a:lnTo>
                  <a:lnTo>
                    <a:pt x="310560" y="17426"/>
                  </a:lnTo>
                  <a:lnTo>
                    <a:pt x="348535" y="37869"/>
                  </a:lnTo>
                  <a:lnTo>
                    <a:pt x="381628" y="64938"/>
                  </a:lnTo>
                  <a:lnTo>
                    <a:pt x="408937" y="97740"/>
                  </a:lnTo>
                  <a:lnTo>
                    <a:pt x="429560" y="135381"/>
                  </a:lnTo>
                  <a:lnTo>
                    <a:pt x="442596" y="176966"/>
                  </a:lnTo>
                  <a:lnTo>
                    <a:pt x="447141" y="221602"/>
                  </a:lnTo>
                  <a:lnTo>
                    <a:pt x="442596" y="266233"/>
                  </a:lnTo>
                  <a:lnTo>
                    <a:pt x="429560" y="307816"/>
                  </a:lnTo>
                  <a:lnTo>
                    <a:pt x="408937" y="345454"/>
                  </a:lnTo>
                  <a:lnTo>
                    <a:pt x="381628" y="378255"/>
                  </a:lnTo>
                  <a:lnTo>
                    <a:pt x="348535" y="405323"/>
                  </a:lnTo>
                  <a:lnTo>
                    <a:pt x="310560" y="425765"/>
                  </a:lnTo>
                  <a:lnTo>
                    <a:pt x="268604" y="438686"/>
                  </a:lnTo>
                  <a:lnTo>
                    <a:pt x="223570" y="443191"/>
                  </a:lnTo>
                  <a:lnTo>
                    <a:pt x="178536" y="438686"/>
                  </a:lnTo>
                  <a:lnTo>
                    <a:pt x="136581" y="425765"/>
                  </a:lnTo>
                  <a:lnTo>
                    <a:pt x="98606" y="405323"/>
                  </a:lnTo>
                  <a:lnTo>
                    <a:pt x="65512" y="378255"/>
                  </a:lnTo>
                  <a:lnTo>
                    <a:pt x="38203" y="345454"/>
                  </a:lnTo>
                  <a:lnTo>
                    <a:pt x="17580" y="307816"/>
                  </a:lnTo>
                  <a:lnTo>
                    <a:pt x="4545" y="266233"/>
                  </a:lnTo>
                  <a:lnTo>
                    <a:pt x="0" y="221602"/>
                  </a:lnTo>
                  <a:lnTo>
                    <a:pt x="4545" y="176966"/>
                  </a:lnTo>
                  <a:lnTo>
                    <a:pt x="17580" y="135381"/>
                  </a:lnTo>
                  <a:lnTo>
                    <a:pt x="38203" y="97740"/>
                  </a:lnTo>
                  <a:lnTo>
                    <a:pt x="65512" y="64938"/>
                  </a:lnTo>
                  <a:lnTo>
                    <a:pt x="98606" y="37869"/>
                  </a:lnTo>
                  <a:lnTo>
                    <a:pt x="136581" y="17426"/>
                  </a:lnTo>
                  <a:lnTo>
                    <a:pt x="178536" y="4505"/>
                  </a:lnTo>
                  <a:lnTo>
                    <a:pt x="223570" y="0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0355783" y="9148864"/>
              <a:ext cx="328295" cy="399415"/>
            </a:xfrm>
            <a:custGeom>
              <a:avLst/>
              <a:gdLst/>
              <a:ahLst/>
              <a:cxnLst/>
              <a:rect l="l" t="t" r="r" b="b"/>
              <a:pathLst>
                <a:path w="328295" h="399415">
                  <a:moveTo>
                    <a:pt x="327812" y="0"/>
                  </a:moveTo>
                  <a:lnTo>
                    <a:pt x="0" y="245897"/>
                  </a:lnTo>
                  <a:lnTo>
                    <a:pt x="234467" y="399021"/>
                  </a:lnTo>
                  <a:lnTo>
                    <a:pt x="327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0355783" y="9148864"/>
              <a:ext cx="328295" cy="399415"/>
            </a:xfrm>
            <a:custGeom>
              <a:avLst/>
              <a:gdLst/>
              <a:ahLst/>
              <a:cxnLst/>
              <a:rect l="l" t="t" r="r" b="b"/>
              <a:pathLst>
                <a:path w="328295" h="399415">
                  <a:moveTo>
                    <a:pt x="327812" y="0"/>
                  </a:moveTo>
                  <a:lnTo>
                    <a:pt x="234467" y="399021"/>
                  </a:lnTo>
                  <a:lnTo>
                    <a:pt x="0" y="245897"/>
                  </a:lnTo>
                  <a:lnTo>
                    <a:pt x="327812" y="0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87400" y="7988300"/>
            <a:ext cx="4294505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40">
                <a:latin typeface="Arial Black"/>
                <a:cs typeface="Arial Black"/>
              </a:rPr>
              <a:t>Меморіальна</a:t>
            </a:r>
            <a:r>
              <a:rPr dirty="0" sz="3000" spc="-465">
                <a:latin typeface="Arial Black"/>
                <a:cs typeface="Arial Black"/>
              </a:rPr>
              <a:t> </a:t>
            </a:r>
            <a:r>
              <a:rPr dirty="0" sz="3000" spc="-10">
                <a:latin typeface="Arial Black"/>
                <a:cs typeface="Arial Black"/>
              </a:rPr>
              <a:t>площа</a:t>
            </a:r>
            <a:endParaRPr sz="3000">
              <a:latin typeface="Arial Black"/>
              <a:cs typeface="Arial Black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86400" y="7912100"/>
            <a:ext cx="9180195" cy="112268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340"/>
              </a:spcBef>
            </a:pPr>
            <a:r>
              <a:rPr dirty="0" sz="1200">
                <a:latin typeface="Arial"/>
                <a:cs typeface="Arial"/>
              </a:rPr>
              <a:t>Фокусом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Меморіальної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площі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є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i="1">
                <a:latin typeface="Arial"/>
                <a:cs typeface="Arial"/>
              </a:rPr>
              <a:t>Монумент </a:t>
            </a:r>
            <a:r>
              <a:rPr dirty="0" sz="1200" spc="-30" i="1">
                <a:latin typeface="Arial"/>
                <a:cs typeface="Arial"/>
              </a:rPr>
              <a:t>визволення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який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єдиній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структурі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символізує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історію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російської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окупації</a:t>
            </a:r>
            <a:r>
              <a:rPr dirty="0" sz="1200" spc="-25">
                <a:latin typeface="Lucida Sans Unicode"/>
                <a:cs typeface="Lucida Sans Unicode"/>
              </a:rPr>
              <a:t>,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її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невинних </a:t>
            </a:r>
            <a:r>
              <a:rPr dirty="0" sz="1200">
                <a:latin typeface="Arial"/>
                <a:cs typeface="Arial"/>
              </a:rPr>
              <a:t>жертв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основне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прагнення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свободи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яке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привело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визволення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Бучі</a:t>
            </a:r>
            <a:r>
              <a:rPr dirty="0" sz="1200" spc="-25">
                <a:latin typeface="Arial"/>
                <a:cs typeface="Arial"/>
              </a:rPr>
              <a:t> українцями</a:t>
            </a:r>
            <a:r>
              <a:rPr dirty="0" sz="1200" spc="-25">
                <a:latin typeface="Lucida Sans Unicode"/>
                <a:cs typeface="Lucida Sans Unicode"/>
              </a:rPr>
              <a:t>.</a:t>
            </a:r>
            <a:r>
              <a:rPr dirty="0" sz="1200" spc="-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По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периметру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кільцевої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стуктури </a:t>
            </a:r>
            <a:r>
              <a:rPr dirty="0" sz="1200">
                <a:latin typeface="Arial"/>
                <a:cs typeface="Arial"/>
              </a:rPr>
              <a:t>викарбовані</a:t>
            </a:r>
            <a:r>
              <a:rPr dirty="0" sz="1200" spc="-8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імена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 spc="-285">
                <a:latin typeface="Lucida Sans Unicode"/>
                <a:cs typeface="Lucida Sans Unicode"/>
              </a:rPr>
              <a:t>116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відомих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40">
                <a:latin typeface="Arial"/>
                <a:cs typeface="Arial"/>
              </a:rPr>
              <a:t>жертв</a:t>
            </a:r>
            <a:r>
              <a:rPr dirty="0" sz="1200" spc="-40">
                <a:latin typeface="Lucida Sans Unicode"/>
                <a:cs typeface="Lucida Sans Unicode"/>
              </a:rPr>
              <a:t>,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які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були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поховані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рові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території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церкви</a:t>
            </a:r>
            <a:r>
              <a:rPr dirty="0" sz="1200" spc="-35">
                <a:latin typeface="Lucida Sans Unicode"/>
                <a:cs typeface="Lucida Sans Unicode"/>
              </a:rPr>
              <a:t>,</a:t>
            </a:r>
            <a:r>
              <a:rPr dirty="0" sz="1200" spc="-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як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також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50">
                <a:latin typeface="Lucida Sans Unicode"/>
                <a:cs typeface="Lucida Sans Unicode"/>
              </a:rPr>
              <a:t>393</a:t>
            </a:r>
            <a:r>
              <a:rPr dirty="0" sz="1200" spc="-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імена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відомих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жертв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регіону</a:t>
            </a:r>
            <a:r>
              <a:rPr dirty="0" sz="1200">
                <a:latin typeface="Lucida Sans Unicode"/>
                <a:cs typeface="Lucida Sans Unicode"/>
              </a:rPr>
              <a:t>.</a:t>
            </a:r>
            <a:r>
              <a:rPr dirty="0" sz="1200" spc="22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Arial"/>
                <a:cs typeface="Arial"/>
              </a:rPr>
              <a:t>Усі </a:t>
            </a:r>
            <a:r>
              <a:rPr dirty="0" sz="1200">
                <a:latin typeface="Arial"/>
                <a:cs typeface="Arial"/>
              </a:rPr>
              <a:t>імена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освітлені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нутра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45">
                <a:latin typeface="Arial"/>
                <a:cs typeface="Arial"/>
              </a:rPr>
              <a:t>вночі</a:t>
            </a:r>
            <a:r>
              <a:rPr dirty="0" sz="1200" spc="-45">
                <a:latin typeface="Lucida Sans Unicode"/>
                <a:cs typeface="Lucida Sans Unicode"/>
              </a:rPr>
              <a:t>.</a:t>
            </a:r>
            <a:r>
              <a:rPr dirty="0" sz="1200" spc="-5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Рядки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викарбованих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вишивок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замінять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імена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невідомих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регіональних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жертв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12700" marR="277495">
              <a:lnSpc>
                <a:spcPts val="1200"/>
              </a:lnSpc>
              <a:spcBef>
                <a:spcPts val="1200"/>
              </a:spcBef>
            </a:pPr>
            <a:r>
              <a:rPr dirty="0" sz="1200" spc="-10">
                <a:latin typeface="Arial"/>
                <a:cs typeface="Arial"/>
              </a:rPr>
              <a:t>Пам</a:t>
            </a:r>
            <a:r>
              <a:rPr dirty="0" sz="1200" spc="-10">
                <a:latin typeface="Lucida Sans Unicode"/>
                <a:cs typeface="Lucida Sans Unicode"/>
              </a:rPr>
              <a:t>'</a:t>
            </a:r>
            <a:r>
              <a:rPr dirty="0" sz="1200" spc="-10">
                <a:latin typeface="Arial"/>
                <a:cs typeface="Arial"/>
              </a:rPr>
              <a:t>ятник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також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видно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зі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східного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краю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ділянки</a:t>
            </a:r>
            <a:r>
              <a:rPr dirty="0" sz="1200" spc="-30">
                <a:latin typeface="Lucida Sans Unicode"/>
                <a:cs typeface="Lucida Sans Unicode"/>
              </a:rPr>
              <a:t>,</a:t>
            </a:r>
            <a:r>
              <a:rPr dirty="0" sz="1200" spc="-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де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він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розташований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впритул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до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периметральної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стіни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комплексу</a:t>
            </a:r>
            <a:r>
              <a:rPr dirty="0" sz="1200" spc="-20">
                <a:latin typeface="Lucida Sans Unicode"/>
                <a:cs typeface="Lucida Sans Unicode"/>
              </a:rPr>
              <a:t>,</a:t>
            </a:r>
            <a:r>
              <a:rPr dirty="0" sz="1200" spc="-7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Arial"/>
                <a:cs typeface="Arial"/>
              </a:rPr>
              <a:t>а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також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 spc="-25">
                <a:latin typeface="Arial"/>
                <a:cs typeface="Arial"/>
              </a:rPr>
              <a:t>на </a:t>
            </a:r>
            <a:r>
              <a:rPr dirty="0" sz="1200">
                <a:latin typeface="Arial"/>
                <a:cs typeface="Arial"/>
              </a:rPr>
              <a:t>відстані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по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осі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південною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та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західною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брамами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100" y="800100"/>
            <a:ext cx="13944600" cy="6341364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14307134" y="304800"/>
            <a:ext cx="4508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747672"/>
                </a:solidFill>
                <a:latin typeface="Calibri"/>
                <a:cs typeface="Calibri"/>
              </a:rPr>
              <a:t>071557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196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55"/>
              </a:spcBef>
            </a:pPr>
            <a:fld id="{81D60167-4931-47E6-BA6A-407CBD079E47}" type="slidenum">
              <a:rPr dirty="0" spc="-375"/>
              <a:t>10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Andrea De Carlo</dc:creator>
  <dc:title>BUCHA SUBMISSION_FINAL_UKRANIAN TEXT</dc:title>
  <dcterms:created xsi:type="dcterms:W3CDTF">2025-03-11T06:33:48Z</dcterms:created>
  <dcterms:modified xsi:type="dcterms:W3CDTF">2025-03-11T06:33:48Z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2025-03-10T00:00:00Z</vt:filetime>
  </property>
  <property fmtid="{D5CDD505-2E9C-101B-9397-08002B2CF9AE}" pid="3" name="Creator">
    <vt:lpwstr>Serif Affinity Publisher 2 2.5.5</vt:lpwstr>
  </property>
  <property fmtid="{D5CDD505-2E9C-101B-9397-08002B2CF9AE}" pid="4" name="LastSaved">
    <vt:filetime>2025-03-11T00:00:00Z</vt:filetime>
  </property>
</Properties>
</file>