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7556500" cy="10693400"/>
  <p:notesSz cx="75565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3303" y="6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7816" y="697483"/>
            <a:ext cx="5955665" cy="8817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Times New Roman"/>
                <a:cs typeface="Times New Roman"/>
              </a:rPr>
              <a:t>040183</a:t>
            </a:r>
            <a:endParaRPr sz="1200">
              <a:latin typeface="Times New Roman"/>
              <a:cs typeface="Times New Roman"/>
            </a:endParaRPr>
          </a:p>
          <a:p>
            <a:pPr marL="12700" marR="168275">
              <a:lnSpc>
                <a:spcPct val="103299"/>
              </a:lnSpc>
              <a:spcBef>
                <a:spcPts val="805"/>
              </a:spcBef>
            </a:pPr>
            <a:r>
              <a:rPr sz="1200" dirty="0">
                <a:latin typeface="Times New Roman"/>
                <a:cs typeface="Times New Roman"/>
              </a:rPr>
              <a:t>Меморіальний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комплекс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м.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Буча,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території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церкви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Святого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Апостола</a:t>
            </a:r>
            <a:r>
              <a:rPr sz="1200" spc="-10" dirty="0">
                <a:latin typeface="Times New Roman"/>
                <a:cs typeface="Times New Roman"/>
              </a:rPr>
              <a:t> Андрія </a:t>
            </a:r>
            <a:r>
              <a:rPr sz="1200" dirty="0">
                <a:latin typeface="Times New Roman"/>
                <a:cs typeface="Times New Roman"/>
              </a:rPr>
              <a:t>Первозваного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Всіх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Святих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місті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Буча,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де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під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час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окупації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рф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було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масове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поховання </a:t>
            </a:r>
            <a:r>
              <a:rPr sz="1200" dirty="0">
                <a:latin typeface="Times New Roman"/>
                <a:cs typeface="Times New Roman"/>
              </a:rPr>
              <a:t>116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невинно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вбитих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жителів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міста.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latin typeface="Times New Roman"/>
                <a:cs typeface="Times New Roman"/>
              </a:rPr>
              <a:t>Пояснювальна</a:t>
            </a:r>
            <a:r>
              <a:rPr sz="1200" b="1" spc="-2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записка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44"/>
              </a:spcBef>
            </a:pPr>
            <a:r>
              <a:rPr sz="1200" dirty="0">
                <a:latin typeface="Times New Roman"/>
                <a:cs typeface="Times New Roman"/>
              </a:rPr>
              <a:t>Звільнення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меморіальний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комплекс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м.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Буча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1200" i="1" dirty="0">
                <a:latin typeface="Times New Roman"/>
                <a:cs typeface="Times New Roman"/>
              </a:rPr>
              <a:t>Liberation</a:t>
            </a:r>
            <a:r>
              <a:rPr sz="1200" i="1" spc="-1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–</a:t>
            </a:r>
            <a:r>
              <a:rPr sz="1200" i="1" spc="-1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Memorial</a:t>
            </a:r>
            <a:r>
              <a:rPr sz="1200" i="1" spc="-1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Complex</a:t>
            </a:r>
            <a:r>
              <a:rPr sz="1200" i="1" spc="-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in</a:t>
            </a:r>
            <a:r>
              <a:rPr sz="1200" i="1" spc="-5" dirty="0">
                <a:latin typeface="Times New Roman"/>
                <a:cs typeface="Times New Roman"/>
              </a:rPr>
              <a:t> </a:t>
            </a:r>
            <a:r>
              <a:rPr sz="1200" i="1" spc="-10" dirty="0">
                <a:latin typeface="Times New Roman"/>
                <a:cs typeface="Times New Roman"/>
              </a:rPr>
              <a:t>Bucha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latin typeface="Times New Roman"/>
                <a:cs typeface="Times New Roman"/>
              </a:rPr>
              <a:t>Опис</a:t>
            </a:r>
            <a:r>
              <a:rPr sz="1200" b="1" spc="-2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основної</a:t>
            </a:r>
            <a:r>
              <a:rPr sz="1200" b="1" spc="-1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ідеї</a:t>
            </a:r>
            <a:r>
              <a:rPr sz="1200" b="1" spc="-2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проектної</a:t>
            </a:r>
            <a:r>
              <a:rPr sz="1200" b="1" spc="-1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пропозиції</a:t>
            </a:r>
            <a:endParaRPr sz="1200">
              <a:latin typeface="Times New Roman"/>
              <a:cs typeface="Times New Roman"/>
            </a:endParaRPr>
          </a:p>
          <a:p>
            <a:pPr marL="12700" marR="540385">
              <a:lnSpc>
                <a:spcPct val="103299"/>
              </a:lnSpc>
              <a:spcBef>
                <a:spcPts val="800"/>
              </a:spcBef>
            </a:pPr>
            <a:r>
              <a:rPr sz="1200" dirty="0">
                <a:latin typeface="Times New Roman"/>
                <a:cs typeface="Times New Roman"/>
              </a:rPr>
              <a:t>Меморіальний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комплекс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«Звільнення»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місті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Буча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розповідає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історію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боротьби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та </a:t>
            </a:r>
            <a:r>
              <a:rPr sz="1200" dirty="0">
                <a:latin typeface="Times New Roman"/>
                <a:cs typeface="Times New Roman"/>
              </a:rPr>
              <a:t>перемоги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Київщини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над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російськими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окупантами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XXI</a:t>
            </a:r>
            <a:r>
              <a:rPr sz="1200" spc="-10" dirty="0">
                <a:latin typeface="Times New Roman"/>
                <a:cs typeface="Times New Roman"/>
              </a:rPr>
              <a:t> століття.</a:t>
            </a:r>
            <a:endParaRPr sz="1200">
              <a:latin typeface="Times New Roman"/>
              <a:cs typeface="Times New Roman"/>
            </a:endParaRPr>
          </a:p>
          <a:p>
            <a:pPr marL="12700" marR="401320">
              <a:lnSpc>
                <a:spcPct val="103299"/>
              </a:lnSpc>
              <a:spcBef>
                <a:spcPts val="800"/>
              </a:spcBef>
            </a:pPr>
            <a:r>
              <a:rPr sz="1200" dirty="0">
                <a:latin typeface="Times New Roman"/>
                <a:cs typeface="Times New Roman"/>
              </a:rPr>
              <a:t>В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експозиції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представлені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40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днів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воєнного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життя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мешканців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Київської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області,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які </a:t>
            </a:r>
            <a:r>
              <a:rPr sz="1200" dirty="0">
                <a:latin typeface="Times New Roman"/>
                <a:cs typeface="Times New Roman"/>
              </a:rPr>
              <a:t>перевернули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їхній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світ.</a:t>
            </a:r>
            <a:endParaRPr sz="1200">
              <a:latin typeface="Times New Roman"/>
              <a:cs typeface="Times New Roman"/>
            </a:endParaRPr>
          </a:p>
          <a:p>
            <a:pPr marL="12700" marR="90805">
              <a:lnSpc>
                <a:spcPct val="103299"/>
              </a:lnSpc>
              <a:spcBef>
                <a:spcPts val="805"/>
              </a:spcBef>
            </a:pPr>
            <a:r>
              <a:rPr sz="1200" dirty="0">
                <a:latin typeface="Times New Roman"/>
                <a:cs typeface="Times New Roman"/>
              </a:rPr>
              <a:t>Саме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цим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переворотом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світосприйняття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зумовлена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форма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головної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споруди </a:t>
            </a:r>
            <a:r>
              <a:rPr sz="1200" dirty="0">
                <a:latin typeface="Times New Roman"/>
                <a:cs typeface="Times New Roman"/>
              </a:rPr>
              <a:t>меморіального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експозиційного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простору,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що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представляє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собою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41-</a:t>
            </a:r>
            <a:r>
              <a:rPr sz="1200" dirty="0">
                <a:latin typeface="Times New Roman"/>
                <a:cs typeface="Times New Roman"/>
              </a:rPr>
              <a:t>у</a:t>
            </a:r>
            <a:r>
              <a:rPr sz="1200" spc="-10" dirty="0">
                <a:latin typeface="Times New Roman"/>
                <a:cs typeface="Times New Roman"/>
              </a:rPr>
              <a:t> залізобетону </a:t>
            </a:r>
            <a:r>
              <a:rPr sz="1200" dirty="0">
                <a:latin typeface="Times New Roman"/>
                <a:cs typeface="Times New Roman"/>
              </a:rPr>
              <a:t>трикутну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арку,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які,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обертаючись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навколо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центральної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осі,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формують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коридор,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що </a:t>
            </a:r>
            <a:r>
              <a:rPr sz="1200" dirty="0">
                <a:latin typeface="Times New Roman"/>
                <a:cs typeface="Times New Roman"/>
              </a:rPr>
              <a:t>поступово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занурюється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під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землю,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потім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так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само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поступово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підіймається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-10" dirty="0">
                <a:latin typeface="Times New Roman"/>
                <a:cs typeface="Times New Roman"/>
              </a:rPr>
              <a:t> поверхню.</a:t>
            </a:r>
            <a:endParaRPr sz="1200">
              <a:latin typeface="Times New Roman"/>
              <a:cs typeface="Times New Roman"/>
            </a:endParaRPr>
          </a:p>
          <a:p>
            <a:pPr marL="12700" marR="5080">
              <a:lnSpc>
                <a:spcPct val="103299"/>
              </a:lnSpc>
              <a:spcBef>
                <a:spcPts val="805"/>
              </a:spcBef>
            </a:pPr>
            <a:r>
              <a:rPr sz="1200" dirty="0">
                <a:latin typeface="Times New Roman"/>
                <a:cs typeface="Times New Roman"/>
              </a:rPr>
              <a:t>Кожна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трикутна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арка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позначена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датою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символізує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один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день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окупації.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Нижня,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підземна, </a:t>
            </a:r>
            <a:r>
              <a:rPr sz="1200" dirty="0">
                <a:latin typeface="Times New Roman"/>
                <a:cs typeface="Times New Roman"/>
              </a:rPr>
              <a:t>частина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коридору,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датами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припадає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найскладніші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дні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окупації.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Тут,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підземному </a:t>
            </a:r>
            <a:r>
              <a:rPr sz="1200" dirty="0">
                <a:latin typeface="Times New Roman"/>
                <a:cs typeface="Times New Roman"/>
              </a:rPr>
              <a:t>просторі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розташована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експозиція,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розкриває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різні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аспекти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подій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того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часу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spc="-50" dirty="0">
                <a:latin typeface="Times New Roman"/>
                <a:cs typeface="Times New Roman"/>
              </a:rPr>
              <a:t>– </a:t>
            </a:r>
            <a:r>
              <a:rPr sz="1200" dirty="0">
                <a:latin typeface="Times New Roman"/>
                <a:cs typeface="Times New Roman"/>
              </a:rPr>
              <a:t>руйнування,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переховування,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евакуацію,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бойові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дії,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спогади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очевидців.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Вона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висвітлює </a:t>
            </a:r>
            <a:r>
              <a:rPr sz="1200" dirty="0">
                <a:latin typeface="Times New Roman"/>
                <a:cs typeface="Times New Roman"/>
              </a:rPr>
              <a:t>найважливіші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найемоційніші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події,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розповідаючи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лаконічну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цілісну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історію.</a:t>
            </a:r>
            <a:endParaRPr sz="1200">
              <a:latin typeface="Times New Roman"/>
              <a:cs typeface="Times New Roman"/>
            </a:endParaRPr>
          </a:p>
          <a:p>
            <a:pPr marL="12700" marR="21590">
              <a:lnSpc>
                <a:spcPct val="103400"/>
              </a:lnSpc>
              <a:spcBef>
                <a:spcPts val="805"/>
              </a:spcBef>
            </a:pPr>
            <a:r>
              <a:rPr sz="1200" dirty="0">
                <a:latin typeface="Times New Roman"/>
                <a:cs typeface="Times New Roman"/>
              </a:rPr>
              <a:t>Експозиція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розгортається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вздовж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периметру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відкритого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басейну,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дно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якого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є</a:t>
            </a:r>
            <a:r>
              <a:rPr sz="1200" spc="-10" dirty="0">
                <a:latin typeface="Times New Roman"/>
                <a:cs typeface="Times New Roman"/>
              </a:rPr>
              <a:t> світловою </a:t>
            </a:r>
            <a:r>
              <a:rPr sz="1200" dirty="0">
                <a:latin typeface="Times New Roman"/>
                <a:cs typeface="Times New Roman"/>
              </a:rPr>
              <a:t>мапою,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де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направлені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вгору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ліхтарі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символізують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міста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села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Київщини,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що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опинилися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spc="-50" dirty="0">
                <a:latin typeface="Times New Roman"/>
                <a:cs typeface="Times New Roman"/>
              </a:rPr>
              <a:t>в </a:t>
            </a:r>
            <a:r>
              <a:rPr sz="1200" dirty="0">
                <a:latin typeface="Times New Roman"/>
                <a:cs typeface="Times New Roman"/>
              </a:rPr>
              <a:t>окупації.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Між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басейном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підземною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експозицією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тоноване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вітражне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скло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освітлює </a:t>
            </a:r>
            <a:r>
              <a:rPr sz="1200" dirty="0">
                <a:latin typeface="Times New Roman"/>
                <a:cs typeface="Times New Roman"/>
              </a:rPr>
              <a:t>підземний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простір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полум’яним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або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червоним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світлом,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залежно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</a:t>
            </a:r>
            <a:r>
              <a:rPr sz="1200" spc="-10" dirty="0">
                <a:latin typeface="Times New Roman"/>
                <a:cs typeface="Times New Roman"/>
              </a:rPr>
              <a:t> інтенсивності освітлення.</a:t>
            </a:r>
            <a:endParaRPr sz="1200">
              <a:latin typeface="Times New Roman"/>
              <a:cs typeface="Times New Roman"/>
            </a:endParaRPr>
          </a:p>
          <a:p>
            <a:pPr marL="12700" marR="145415" algn="just">
              <a:lnSpc>
                <a:spcPct val="103499"/>
              </a:lnSpc>
              <a:spcBef>
                <a:spcPts val="795"/>
              </a:spcBef>
            </a:pPr>
            <a:r>
              <a:rPr sz="1200" dirty="0">
                <a:latin typeface="Times New Roman"/>
                <a:cs typeface="Times New Roman"/>
              </a:rPr>
              <a:t>Просуваючись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експозиційними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залами,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відвідувач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занурюється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атмосферу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обстрілів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та </a:t>
            </a:r>
            <a:r>
              <a:rPr sz="1200" dirty="0">
                <a:latin typeface="Times New Roman"/>
                <a:cs typeface="Times New Roman"/>
              </a:rPr>
              <a:t>переховування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підвалах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укриттях,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болю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втрат,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взаємодопомоги,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побуту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</a:t>
            </a:r>
            <a:r>
              <a:rPr sz="1200" spc="-10" dirty="0">
                <a:latin typeface="Times New Roman"/>
                <a:cs typeface="Times New Roman"/>
              </a:rPr>
              <a:t> виживання </a:t>
            </a:r>
            <a:r>
              <a:rPr sz="1200" dirty="0">
                <a:latin typeface="Times New Roman"/>
                <a:cs typeface="Times New Roman"/>
              </a:rPr>
              <a:t>громадян,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військових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дій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порятунку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евакуацією.</a:t>
            </a:r>
            <a:endParaRPr sz="1200">
              <a:latin typeface="Times New Roman"/>
              <a:cs typeface="Times New Roman"/>
            </a:endParaRPr>
          </a:p>
          <a:p>
            <a:pPr marL="12700" marR="47625">
              <a:lnSpc>
                <a:spcPct val="103499"/>
              </a:lnSpc>
              <a:spcBef>
                <a:spcPts val="795"/>
              </a:spcBef>
            </a:pPr>
            <a:r>
              <a:rPr sz="1200" dirty="0">
                <a:latin typeface="Times New Roman"/>
                <a:cs typeface="Times New Roman"/>
              </a:rPr>
              <a:t>Тут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можна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переглянути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автентичні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речі,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інсталяції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медіа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матеріали,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завітати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</a:t>
            </a:r>
            <a:r>
              <a:rPr sz="1200" spc="-10" dirty="0">
                <a:latin typeface="Times New Roman"/>
                <a:cs typeface="Times New Roman"/>
              </a:rPr>
              <a:t> кімнати </a:t>
            </a:r>
            <a:r>
              <a:rPr sz="1200" dirty="0">
                <a:latin typeface="Times New Roman"/>
                <a:cs typeface="Times New Roman"/>
              </a:rPr>
              <a:t>пам’яті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поділитися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власними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спогадами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події,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людей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пережиті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відчуття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spc="-50" dirty="0">
                <a:latin typeface="Times New Roman"/>
                <a:cs typeface="Times New Roman"/>
              </a:rPr>
              <a:t>у </a:t>
            </a:r>
            <a:r>
              <a:rPr sz="1200" dirty="0">
                <a:latin typeface="Times New Roman"/>
                <a:cs typeface="Times New Roman"/>
              </a:rPr>
              <a:t>письмовому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вигляді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або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через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запис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відео</a:t>
            </a:r>
            <a:r>
              <a:rPr sz="1200" spc="-10" dirty="0">
                <a:latin typeface="Times New Roman"/>
                <a:cs typeface="Times New Roman"/>
              </a:rPr>
              <a:t> інтерв’ю.</a:t>
            </a:r>
            <a:endParaRPr sz="1200">
              <a:latin typeface="Times New Roman"/>
              <a:cs typeface="Times New Roman"/>
            </a:endParaRPr>
          </a:p>
          <a:p>
            <a:pPr marL="12700" marR="90805">
              <a:lnSpc>
                <a:spcPct val="103400"/>
              </a:lnSpc>
              <a:spcBef>
                <a:spcPts val="800"/>
              </a:spcBef>
            </a:pPr>
            <a:r>
              <a:rPr sz="1200" dirty="0">
                <a:latin typeface="Times New Roman"/>
                <a:cs typeface="Times New Roman"/>
              </a:rPr>
              <a:t>Проходячи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через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експозицію,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відвідувач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робить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повне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коло,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де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частина</a:t>
            </a:r>
            <a:r>
              <a:rPr sz="1200" spc="-10" dirty="0">
                <a:latin typeface="Times New Roman"/>
                <a:cs typeface="Times New Roman"/>
              </a:rPr>
              <a:t> підземних </a:t>
            </a:r>
            <a:r>
              <a:rPr sz="1200" dirty="0">
                <a:latin typeface="Times New Roman"/>
                <a:cs typeface="Times New Roman"/>
              </a:rPr>
              <a:t>приміщень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мають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подвійне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призначення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(слугують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найпростішим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укриттям)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знову </a:t>
            </a:r>
            <a:r>
              <a:rPr sz="1200" dirty="0">
                <a:latin typeface="Times New Roman"/>
                <a:cs typeface="Times New Roman"/>
              </a:rPr>
              <a:t>потрапляє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коридору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трикутних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арок.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Звідси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починається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підйом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вгору,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світла.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На </a:t>
            </a:r>
            <a:r>
              <a:rPr sz="1200" dirty="0">
                <a:latin typeface="Times New Roman"/>
                <a:cs typeface="Times New Roman"/>
              </a:rPr>
              <a:t>півшляху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виходу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відвідувач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бачить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вікно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надії,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крізь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яке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проглядаються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дерево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бані </a:t>
            </a:r>
            <a:r>
              <a:rPr sz="1200" dirty="0">
                <a:latin typeface="Times New Roman"/>
                <a:cs typeface="Times New Roman"/>
              </a:rPr>
              <a:t>церкви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Святого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Апостола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Андрія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Первозваного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Всіх</a:t>
            </a:r>
            <a:r>
              <a:rPr sz="1200" spc="-10" dirty="0">
                <a:latin typeface="Times New Roman"/>
                <a:cs typeface="Times New Roman"/>
              </a:rPr>
              <a:t> Святих.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57822A-47D3-4F87-83F1-B6795EB2C9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5709"/>
            <a:ext cx="7556500" cy="324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14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CB9488-1803-4A8E-86B7-8562C9D216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0891"/>
            <a:ext cx="7556500" cy="425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3489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92756D-CF04-422E-9E5F-BDFC212D7C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5709"/>
            <a:ext cx="7556500" cy="324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461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24EE89-80A8-4C82-8420-D8C5CDF356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5709"/>
            <a:ext cx="7556500" cy="324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883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D78B9C-43D6-4FB3-AAAA-210D8EB8E2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5709"/>
            <a:ext cx="7556500" cy="324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6337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407181-40CF-480F-B610-6FF05EC18C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0891"/>
            <a:ext cx="7556500" cy="425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123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C9AA51-754B-4E85-A8B4-94425DD068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0891"/>
            <a:ext cx="7556500" cy="425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5610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F31E09-A3DB-43CD-BB1F-33D76376D4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5709"/>
            <a:ext cx="7556500" cy="324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1184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3BCDF5-14DF-4445-95B4-A54CBB1A76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5709"/>
            <a:ext cx="7556500" cy="324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9217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F3F09B-47C5-46D2-9BA5-0AC2060EEB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5709"/>
            <a:ext cx="7556500" cy="324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641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7816" y="697483"/>
            <a:ext cx="5946140" cy="612775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38735">
              <a:lnSpc>
                <a:spcPct val="103299"/>
              </a:lnSpc>
              <a:spcBef>
                <a:spcPts val="50"/>
              </a:spcBef>
            </a:pPr>
            <a:r>
              <a:rPr sz="1200" dirty="0">
                <a:latin typeface="Times New Roman"/>
                <a:cs typeface="Times New Roman"/>
              </a:rPr>
              <a:t>Вихід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павільйону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припадає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дати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повернення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цивільних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мешканців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звільненої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Бучі. </a:t>
            </a:r>
            <a:r>
              <a:rPr sz="1200" dirty="0">
                <a:latin typeface="Times New Roman"/>
                <a:cs typeface="Times New Roman"/>
              </a:rPr>
              <a:t>За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скляними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дверима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високо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піднятий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прапор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України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прапор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Перемоги!</a:t>
            </a:r>
            <a:endParaRPr sz="1200">
              <a:latin typeface="Times New Roman"/>
              <a:cs typeface="Times New Roman"/>
            </a:endParaRPr>
          </a:p>
          <a:p>
            <a:pPr marL="12700" marR="23495">
              <a:lnSpc>
                <a:spcPct val="103299"/>
              </a:lnSpc>
              <a:spcBef>
                <a:spcPts val="805"/>
              </a:spcBef>
            </a:pPr>
            <a:r>
              <a:rPr sz="1200" dirty="0">
                <a:latin typeface="Times New Roman"/>
                <a:cs typeface="Times New Roman"/>
              </a:rPr>
              <a:t>Праворуч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виходу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розташована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штучна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водойма,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береги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якої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вкриті</a:t>
            </a:r>
            <a:r>
              <a:rPr sz="1200" spc="-10" dirty="0">
                <a:latin typeface="Times New Roman"/>
                <a:cs typeface="Times New Roman"/>
              </a:rPr>
              <a:t> меморіальними </a:t>
            </a:r>
            <a:r>
              <a:rPr sz="1200" dirty="0">
                <a:latin typeface="Times New Roman"/>
                <a:cs typeface="Times New Roman"/>
              </a:rPr>
              <a:t>табличками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лаконічними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даними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загиблих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під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час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окупації.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кожну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табличку </a:t>
            </a:r>
            <a:r>
              <a:rPr sz="1200" dirty="0">
                <a:latin typeface="Times New Roman"/>
                <a:cs typeface="Times New Roman"/>
              </a:rPr>
              <a:t>вмонтований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світильник.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Разом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вони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формують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світлове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сузір’я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вздовж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берегів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водойми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50" dirty="0">
                <a:latin typeface="Times New Roman"/>
                <a:cs typeface="Times New Roman"/>
              </a:rPr>
              <a:t>в </a:t>
            </a:r>
            <a:r>
              <a:rPr sz="1200" dirty="0">
                <a:latin typeface="Times New Roman"/>
                <a:cs typeface="Times New Roman"/>
              </a:rPr>
              <a:t>темний</a:t>
            </a:r>
            <a:r>
              <a:rPr sz="1200" spc="-20" dirty="0">
                <a:latin typeface="Times New Roman"/>
                <a:cs typeface="Times New Roman"/>
              </a:rPr>
              <a:t> час.</a:t>
            </a:r>
            <a:endParaRPr sz="1200">
              <a:latin typeface="Times New Roman"/>
              <a:cs typeface="Times New Roman"/>
            </a:endParaRPr>
          </a:p>
          <a:p>
            <a:pPr marL="12700" marR="13970">
              <a:lnSpc>
                <a:spcPct val="103299"/>
              </a:lnSpc>
              <a:spcBef>
                <a:spcPts val="805"/>
              </a:spcBef>
            </a:pPr>
            <a:r>
              <a:rPr sz="1200" dirty="0">
                <a:latin typeface="Times New Roman"/>
                <a:cs typeface="Times New Roman"/>
              </a:rPr>
              <a:t>Серед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водойми,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місці,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де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було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знайдено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поховання,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розташовано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острів,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якому </a:t>
            </a:r>
            <a:r>
              <a:rPr sz="1200" dirty="0">
                <a:latin typeface="Times New Roman"/>
                <a:cs typeface="Times New Roman"/>
              </a:rPr>
              <a:t>височіє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явір,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що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традиційно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вважається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давнім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архетипом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Деревом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життя,</a:t>
            </a:r>
            <a:r>
              <a:rPr sz="1200" spc="-10" dirty="0">
                <a:latin typeface="Times New Roman"/>
                <a:cs typeface="Times New Roman"/>
              </a:rPr>
              <a:t> Деревом</a:t>
            </a:r>
            <a:r>
              <a:rPr sz="1200" spc="5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світу,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Деревом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роду,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яке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зростає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серед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вод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буття.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Саме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це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дерево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видно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крізь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вікно</a:t>
            </a:r>
            <a:r>
              <a:rPr sz="1200" spc="-10" dirty="0">
                <a:latin typeface="Times New Roman"/>
                <a:cs typeface="Times New Roman"/>
              </a:rPr>
              <a:t> надії.</a:t>
            </a:r>
            <a:endParaRPr sz="1200">
              <a:latin typeface="Times New Roman"/>
              <a:cs typeface="Times New Roman"/>
            </a:endParaRPr>
          </a:p>
          <a:p>
            <a:pPr marL="12700" marR="304800">
              <a:lnSpc>
                <a:spcPct val="103299"/>
              </a:lnSpc>
              <a:spcBef>
                <a:spcPts val="805"/>
              </a:spcBef>
            </a:pPr>
            <a:r>
              <a:rPr sz="1200" dirty="0">
                <a:latin typeface="Times New Roman"/>
                <a:cs typeface="Times New Roman"/>
              </a:rPr>
              <a:t>Біля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водойми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розміщено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меморіальний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камінь,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який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можна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покласти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квіти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пам’яті, </a:t>
            </a:r>
            <a:r>
              <a:rPr sz="1200" dirty="0">
                <a:latin typeface="Times New Roman"/>
                <a:cs typeface="Times New Roman"/>
              </a:rPr>
              <a:t>після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чого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можна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піднятись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храму,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помолитися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поставити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свічку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упокій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душ </a:t>
            </a:r>
            <a:r>
              <a:rPr sz="1200" dirty="0">
                <a:latin typeface="Times New Roman"/>
                <a:cs typeface="Times New Roman"/>
              </a:rPr>
              <a:t>загиблих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під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час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окупації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подякувати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героям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їхній</a:t>
            </a:r>
            <a:r>
              <a:rPr sz="1200" spc="-10" dirty="0">
                <a:latin typeface="Times New Roman"/>
                <a:cs typeface="Times New Roman"/>
              </a:rPr>
              <a:t> подвиг.</a:t>
            </a:r>
            <a:endParaRPr sz="1200">
              <a:latin typeface="Times New Roman"/>
              <a:cs typeface="Times New Roman"/>
            </a:endParaRPr>
          </a:p>
          <a:p>
            <a:pPr marL="12700" marR="414655" algn="just">
              <a:lnSpc>
                <a:spcPct val="103299"/>
              </a:lnSpc>
              <a:spcBef>
                <a:spcPts val="805"/>
              </a:spcBef>
            </a:pPr>
            <a:r>
              <a:rPr sz="1200" dirty="0">
                <a:latin typeface="Times New Roman"/>
                <a:cs typeface="Times New Roman"/>
              </a:rPr>
              <a:t>Меморіальний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комплекс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розташовано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території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церкви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Святого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Апостола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Андрія </a:t>
            </a:r>
            <a:r>
              <a:rPr sz="1200" dirty="0">
                <a:latin typeface="Times New Roman"/>
                <a:cs typeface="Times New Roman"/>
              </a:rPr>
              <a:t>Первозваного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Всіх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Святих,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який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стоїть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осі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головної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артерії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міста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Буча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–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вулиці Енергетиків.</a:t>
            </a:r>
            <a:endParaRPr sz="1200">
              <a:latin typeface="Times New Roman"/>
              <a:cs typeface="Times New Roman"/>
            </a:endParaRPr>
          </a:p>
          <a:p>
            <a:pPr marL="12700" marR="84455">
              <a:lnSpc>
                <a:spcPct val="103299"/>
              </a:lnSpc>
              <a:spcBef>
                <a:spcPts val="805"/>
              </a:spcBef>
            </a:pPr>
            <a:r>
              <a:rPr sz="1200" dirty="0">
                <a:latin typeface="Times New Roman"/>
                <a:cs typeface="Times New Roman"/>
              </a:rPr>
              <a:t>Територія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навколо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храму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сформована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міський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загальнодоступний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регулярний</a:t>
            </a:r>
            <a:r>
              <a:rPr sz="1200" spc="-10" dirty="0">
                <a:latin typeface="Times New Roman"/>
                <a:cs typeface="Times New Roman"/>
              </a:rPr>
              <a:t> парк, </a:t>
            </a:r>
            <a:r>
              <a:rPr sz="1200" dirty="0">
                <a:latin typeface="Times New Roman"/>
                <a:cs typeface="Times New Roman"/>
              </a:rPr>
              <a:t>північна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частина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якого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відокремлена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Меморіального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комплексу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засобами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ландшафту. </a:t>
            </a:r>
            <a:r>
              <a:rPr sz="1200" dirty="0">
                <a:latin typeface="Times New Roman"/>
                <a:cs typeface="Times New Roman"/>
              </a:rPr>
              <a:t>Тут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розташовані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затишні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місця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для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відпочинку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городян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дитячий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ігровий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майданчик.</a:t>
            </a:r>
            <a:endParaRPr sz="1200">
              <a:latin typeface="Times New Roman"/>
              <a:cs typeface="Times New Roman"/>
            </a:endParaRPr>
          </a:p>
          <a:p>
            <a:pPr marL="12700" marR="24130">
              <a:lnSpc>
                <a:spcPct val="103800"/>
              </a:lnSpc>
              <a:spcBef>
                <a:spcPts val="790"/>
              </a:spcBef>
            </a:pPr>
            <a:r>
              <a:rPr sz="1200" dirty="0">
                <a:latin typeface="Times New Roman"/>
                <a:cs typeface="Times New Roman"/>
              </a:rPr>
              <a:t>Меморіальний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комплекс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«Звільнення»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місті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Буча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є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важливим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комеморативним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закладом </a:t>
            </a:r>
            <a:r>
              <a:rPr sz="1200" dirty="0">
                <a:latin typeface="Times New Roman"/>
                <a:cs typeface="Times New Roman"/>
              </a:rPr>
              <a:t>і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публічним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осередком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місцевої</a:t>
            </a:r>
            <a:r>
              <a:rPr sz="1200" spc="-10" dirty="0">
                <a:latin typeface="Times New Roman"/>
                <a:cs typeface="Times New Roman"/>
              </a:rPr>
              <a:t> громади.</a:t>
            </a:r>
            <a:endParaRPr sz="1200">
              <a:latin typeface="Times New Roman"/>
              <a:cs typeface="Times New Roman"/>
            </a:endParaRPr>
          </a:p>
          <a:p>
            <a:pPr marL="12700" marR="178435">
              <a:lnSpc>
                <a:spcPct val="103499"/>
              </a:lnSpc>
              <a:spcBef>
                <a:spcPts val="795"/>
              </a:spcBef>
            </a:pPr>
            <a:r>
              <a:rPr sz="1200" dirty="0">
                <a:latin typeface="Times New Roman"/>
                <a:cs typeface="Times New Roman"/>
              </a:rPr>
              <a:t>В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приміщеннях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комплексу,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окрім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регулярної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експозиції,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присутня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багатофункціональна </a:t>
            </a:r>
            <a:r>
              <a:rPr sz="1200" dirty="0">
                <a:latin typeface="Times New Roman"/>
                <a:cs typeface="Times New Roman"/>
              </a:rPr>
              <a:t>зала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для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тимчасових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освітніх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проектів,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проведення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заходів,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екскурсій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0" dirty="0">
                <a:latin typeface="Times New Roman"/>
                <a:cs typeface="Times New Roman"/>
              </a:rPr>
              <a:t> прийомів </a:t>
            </a:r>
            <a:r>
              <a:rPr sz="1200" dirty="0">
                <a:latin typeface="Times New Roman"/>
                <a:cs typeface="Times New Roman"/>
              </a:rPr>
              <a:t>офіційних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делегацій.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Він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має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необхідну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інфраструктуру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для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різних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груп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відвідувачів </a:t>
            </a:r>
            <a:r>
              <a:rPr sz="1200" dirty="0">
                <a:latin typeface="Times New Roman"/>
                <a:cs typeface="Times New Roman"/>
              </a:rPr>
              <a:t>згідно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зі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світовими</a:t>
            </a:r>
            <a:r>
              <a:rPr sz="1200" spc="-10" dirty="0">
                <a:latin typeface="Times New Roman"/>
                <a:cs typeface="Times New Roman"/>
              </a:rPr>
              <a:t> стандартами.</a:t>
            </a:r>
            <a:endParaRPr sz="1200">
              <a:latin typeface="Times New Roman"/>
              <a:cs typeface="Times New Roman"/>
            </a:endParaRPr>
          </a:p>
          <a:p>
            <a:pPr marL="12700" marR="5080">
              <a:lnSpc>
                <a:spcPct val="103499"/>
              </a:lnSpc>
              <a:spcBef>
                <a:spcPts val="795"/>
              </a:spcBef>
            </a:pPr>
            <a:r>
              <a:rPr sz="1200" dirty="0">
                <a:latin typeface="Times New Roman"/>
                <a:cs typeface="Times New Roman"/>
              </a:rPr>
              <a:t>Цей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меморіал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є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складовою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комплексного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маршруту</a:t>
            </a:r>
            <a:r>
              <a:rPr sz="1200" spc="2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історії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російсько-</a:t>
            </a:r>
            <a:r>
              <a:rPr sz="1200" dirty="0">
                <a:latin typeface="Times New Roman"/>
                <a:cs typeface="Times New Roman"/>
              </a:rPr>
              <a:t>української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війни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на </a:t>
            </a:r>
            <a:r>
              <a:rPr sz="1200" dirty="0">
                <a:latin typeface="Times New Roman"/>
                <a:cs typeface="Times New Roman"/>
              </a:rPr>
              <a:t>Київщині,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що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пов’язує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Бучу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Ірпенем,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Ворзелем,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Гостомелем,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Макаровим,</a:t>
            </a:r>
            <a:r>
              <a:rPr sz="1200" spc="-10" dirty="0">
                <a:latin typeface="Times New Roman"/>
                <a:cs typeface="Times New Roman"/>
              </a:rPr>
              <a:t> Бородянкою, </a:t>
            </a:r>
            <a:r>
              <a:rPr sz="1200" dirty="0">
                <a:latin typeface="Times New Roman"/>
                <a:cs typeface="Times New Roman"/>
              </a:rPr>
              <a:t>Горенкою,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й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розповідає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історію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героїчний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спротив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українців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та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їхню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боротьбу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за </a:t>
            </a:r>
            <a:r>
              <a:rPr sz="1200" spc="-10" dirty="0">
                <a:latin typeface="Times New Roman"/>
                <a:cs typeface="Times New Roman"/>
              </a:rPr>
              <a:t>свободу.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352D04-6407-42B9-8401-701B57FC13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0891"/>
            <a:ext cx="7556500" cy="425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7065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338A77-4C43-4D41-B0C7-EA81AFE564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0891"/>
            <a:ext cx="7556500" cy="425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165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8C0A834-DB22-454A-8045-778D947E6A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0891"/>
            <a:ext cx="7556500" cy="425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8839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8EEF36-A2C2-46D8-8AAB-BABEDE424B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0" y="0"/>
            <a:ext cx="7532620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838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841B1B-BC7B-4257-9EC4-A9E2DF9A78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" y="0"/>
            <a:ext cx="7531108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3786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BAC11E2-4A0C-4B89-B07C-6F565FCA8E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0" y="0"/>
            <a:ext cx="7532620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1058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9FA718-D4AB-460D-8EF7-87ACD62F3E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0" y="0"/>
            <a:ext cx="7532620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339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7816" y="697483"/>
            <a:ext cx="21526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Times New Roman"/>
                <a:cs typeface="Times New Roman"/>
              </a:rPr>
              <a:t>Техніко-</a:t>
            </a:r>
            <a:r>
              <a:rPr sz="1200" b="1" dirty="0">
                <a:latin typeface="Times New Roman"/>
                <a:cs typeface="Times New Roman"/>
              </a:rPr>
              <a:t>економічні</a:t>
            </a:r>
            <a:r>
              <a:rPr sz="1200" b="1" spc="3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показники</a:t>
            </a:r>
            <a:endParaRPr sz="1200">
              <a:latin typeface="Times New Roman"/>
              <a:cs typeface="Times New Roman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071372" y="1014814"/>
          <a:ext cx="5946774" cy="75819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38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2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5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marL="76835">
                        <a:lnSpc>
                          <a:spcPts val="1250"/>
                        </a:lnSpc>
                      </a:pP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Загальні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орієнтовна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площа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 ділянки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14629" algn="r">
                        <a:lnSpc>
                          <a:spcPts val="1330"/>
                        </a:lnSpc>
                      </a:pP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3,87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1330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га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i="1" dirty="0">
                          <a:latin typeface="Times New Roman"/>
                          <a:cs typeface="Times New Roman"/>
                        </a:rPr>
                        <a:t>площа</a:t>
                      </a:r>
                      <a:r>
                        <a:rPr sz="12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i="1" spc="-10" dirty="0">
                          <a:latin typeface="Times New Roman"/>
                          <a:cs typeface="Times New Roman"/>
                        </a:rPr>
                        <a:t>забудови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76835">
                        <a:lnSpc>
                          <a:spcPts val="1335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нове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будівництво: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5580" algn="r">
                        <a:lnSpc>
                          <a:spcPts val="1335"/>
                        </a:lnSpc>
                      </a:pP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2150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40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реконструкція: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33679" algn="r">
                        <a:lnSpc>
                          <a:spcPts val="1330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500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76835">
                        <a:lnSpc>
                          <a:spcPts val="1335"/>
                        </a:lnSpc>
                      </a:pPr>
                      <a:r>
                        <a:rPr sz="1200" i="1" dirty="0">
                          <a:latin typeface="Times New Roman"/>
                          <a:cs typeface="Times New Roman"/>
                        </a:rPr>
                        <a:t>загальна</a:t>
                      </a:r>
                      <a:r>
                        <a:rPr sz="12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i="1" dirty="0">
                          <a:latin typeface="Times New Roman"/>
                          <a:cs typeface="Times New Roman"/>
                        </a:rPr>
                        <a:t>площа</a:t>
                      </a:r>
                      <a:r>
                        <a:rPr sz="12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i="1" dirty="0">
                          <a:latin typeface="Times New Roman"/>
                          <a:cs typeface="Times New Roman"/>
                        </a:rPr>
                        <a:t>будівель</a:t>
                      </a:r>
                      <a:r>
                        <a:rPr sz="12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i="1" dirty="0">
                          <a:latin typeface="Times New Roman"/>
                          <a:cs typeface="Times New Roman"/>
                        </a:rPr>
                        <a:t>та</a:t>
                      </a:r>
                      <a:r>
                        <a:rPr sz="1200" i="1" spc="-10" dirty="0">
                          <a:latin typeface="Times New Roman"/>
                          <a:cs typeface="Times New Roman"/>
                        </a:rPr>
                        <a:t> споруд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нове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будівництво: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5580" algn="r">
                        <a:lnSpc>
                          <a:spcPts val="1330"/>
                        </a:lnSpc>
                      </a:pP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2350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реконструкція: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5580" algn="r">
                        <a:lnSpc>
                          <a:spcPts val="1330"/>
                        </a:lnSpc>
                      </a:pP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1000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i="1" dirty="0">
                          <a:latin typeface="Times New Roman"/>
                          <a:cs typeface="Times New Roman"/>
                        </a:rPr>
                        <a:t>будівельний</a:t>
                      </a:r>
                      <a:r>
                        <a:rPr sz="1200" i="1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i="1" spc="-10" dirty="0">
                          <a:latin typeface="Times New Roman"/>
                          <a:cs typeface="Times New Roman"/>
                        </a:rPr>
                        <a:t>об’єм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нове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будівництво: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7480" algn="r">
                        <a:lnSpc>
                          <a:spcPts val="1330"/>
                        </a:lnSpc>
                      </a:pP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12000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76835">
                        <a:lnSpc>
                          <a:spcPts val="1335"/>
                        </a:lnSpc>
                      </a:pP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реконструкція: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7480" algn="r">
                        <a:lnSpc>
                          <a:spcPts val="1335"/>
                        </a:lnSpc>
                      </a:pP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11000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40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543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76835">
                        <a:lnSpc>
                          <a:spcPts val="138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Надземна</a:t>
                      </a:r>
                      <a:r>
                        <a:rPr sz="12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частина</a:t>
                      </a:r>
                      <a:r>
                        <a:rPr sz="12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меморіального</a:t>
                      </a:r>
                      <a:r>
                        <a:rPr sz="1200" b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комплексу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магазин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71780" algn="r">
                        <a:lnSpc>
                          <a:spcPts val="1330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76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76835">
                        <a:lnSpc>
                          <a:spcPts val="1335"/>
                        </a:lnSpc>
                      </a:pP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офіс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71780" algn="r">
                        <a:lnSpc>
                          <a:spcPts val="1335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43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40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інші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 приміщення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71780" algn="r">
                        <a:lnSpc>
                          <a:spcPts val="1330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81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всього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33679" algn="r">
                        <a:lnSpc>
                          <a:spcPts val="1330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200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площа</a:t>
                      </a: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надземних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конструкцій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33679" algn="r">
                        <a:lnSpc>
                          <a:spcPts val="1330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875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549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76835">
                        <a:lnSpc>
                          <a:spcPts val="1380"/>
                        </a:lnSpc>
                        <a:spcBef>
                          <a:spcPts val="5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Підземна</a:t>
                      </a:r>
                      <a:r>
                        <a:rPr sz="12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частина</a:t>
                      </a:r>
                      <a:r>
                        <a:rPr sz="12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меморіального</a:t>
                      </a:r>
                      <a:r>
                        <a:rPr sz="1200" b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комплексу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експозиційна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зала</a:t>
                      </a: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#1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71780" algn="r">
                        <a:lnSpc>
                          <a:spcPts val="1330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58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експозиційна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зала</a:t>
                      </a: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#2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71780" algn="r">
                        <a:lnSpc>
                          <a:spcPts val="1330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36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76835">
                        <a:lnSpc>
                          <a:spcPts val="1335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експозиційна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зала</a:t>
                      </a: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#3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71780" algn="r">
                        <a:lnSpc>
                          <a:spcPts val="1335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36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40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експозиційна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зала</a:t>
                      </a: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#4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71780" algn="r">
                        <a:lnSpc>
                          <a:spcPts val="1330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69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експозиційна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зала</a:t>
                      </a: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#5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71780" algn="r">
                        <a:lnSpc>
                          <a:spcPts val="1330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81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76835">
                        <a:lnSpc>
                          <a:spcPts val="1335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експозиційна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зала</a:t>
                      </a: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#6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33679" algn="r">
                        <a:lnSpc>
                          <a:spcPts val="1335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112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40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експозиційна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зала</a:t>
                      </a: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#7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71780" algn="r">
                        <a:lnSpc>
                          <a:spcPts val="1330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74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експозиційна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зала</a:t>
                      </a: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#8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33679" algn="r">
                        <a:lnSpc>
                          <a:spcPts val="1330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112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76835">
                        <a:lnSpc>
                          <a:spcPts val="1335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експозиційна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зала</a:t>
                      </a: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#9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71780" algn="r">
                        <a:lnSpc>
                          <a:spcPts val="1335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47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40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експозиційна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зала</a:t>
                      </a: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#10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33679" algn="r">
                        <a:lnSpc>
                          <a:spcPts val="1330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281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експозиційна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зала</a:t>
                      </a: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#11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71780" algn="r">
                        <a:lnSpc>
                          <a:spcPts val="1330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48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76835">
                        <a:lnSpc>
                          <a:spcPts val="1335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експозиційна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зала</a:t>
                      </a: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#12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71780" algn="r">
                        <a:lnSpc>
                          <a:spcPts val="1335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53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40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інші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 приміщення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71780" algn="r">
                        <a:lnSpc>
                          <a:spcPts val="1330"/>
                        </a:lnSpc>
                      </a:pP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89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всього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5580" algn="r">
                        <a:lnSpc>
                          <a:spcPts val="1330"/>
                        </a:lnSpc>
                      </a:pP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1099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76835">
                        <a:lnSpc>
                          <a:spcPts val="133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площа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забудови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5580" algn="r">
                        <a:lnSpc>
                          <a:spcPts val="1330"/>
                        </a:lnSpc>
                      </a:pPr>
                      <a:r>
                        <a:rPr sz="1200" spc="-20" dirty="0">
                          <a:latin typeface="Times New Roman"/>
                          <a:cs typeface="Times New Roman"/>
                        </a:rPr>
                        <a:t>2150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935"/>
                        </a:lnSpc>
                      </a:pPr>
                      <a:r>
                        <a:rPr sz="1800" spc="-37" baseline="-20833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800" spc="-25" dirty="0">
                          <a:latin typeface="Times New Roman"/>
                          <a:cs typeface="Times New Roman"/>
                        </a:rPr>
                        <a:t>2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3568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76835">
                        <a:lnSpc>
                          <a:spcPts val="1380"/>
                        </a:lnSpc>
                        <a:spcBef>
                          <a:spcPts val="5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Попередній</a:t>
                      </a:r>
                      <a:r>
                        <a:rPr sz="1200" b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бюджет</a:t>
                      </a: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реалізації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76835">
                        <a:lnSpc>
                          <a:spcPts val="1335"/>
                        </a:lnSpc>
                      </a:pP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загалом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0330" algn="r">
                        <a:lnSpc>
                          <a:spcPts val="1335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420 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000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335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тис.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грн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032420-54D6-4C22-8DA8-25C5BF4B8C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0891"/>
            <a:ext cx="7556500" cy="425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414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87B8C18-9A06-4D58-A215-753FF78602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0891"/>
            <a:ext cx="7556500" cy="425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448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7142C2-F157-42E5-A9F9-95A11411E4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0891"/>
            <a:ext cx="7556500" cy="425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666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EEFB68-836E-4826-B9C6-16625FEB81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5709"/>
            <a:ext cx="7556500" cy="324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418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9B424A9-835C-4B49-A3DE-7840B45982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5709"/>
            <a:ext cx="7556500" cy="324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746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25FEE7-F482-49D7-8816-8BB6A30F6E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5709"/>
            <a:ext cx="7556500" cy="324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668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854</Words>
  <Application>Microsoft Office PowerPoint</Application>
  <PresentationFormat>Довільний</PresentationFormat>
  <Paragraphs>122</Paragraphs>
  <Slides>26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26</vt:i4>
      </vt:variant>
    </vt:vector>
  </HeadingPairs>
  <TitlesOfParts>
    <vt:vector size="29" baseType="lpstr">
      <vt:lpstr>Calibri</vt:lpstr>
      <vt:lpstr>Times New Roman</vt:lpstr>
      <vt:lpstr>Office Theme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hp</dc:creator>
  <cp:lastModifiedBy>Anna Bondar</cp:lastModifiedBy>
  <cp:revision>1</cp:revision>
  <dcterms:created xsi:type="dcterms:W3CDTF">2025-03-05T08:44:50Z</dcterms:created>
  <dcterms:modified xsi:type="dcterms:W3CDTF">2025-03-05T08:49:17Z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2025-02-20T00:00:00Z</vt:filetime>
  </property>
  <property fmtid="{D5CDD505-2E9C-101B-9397-08002B2CF9AE}" pid="3" name="Creator">
    <vt:lpwstr>Acrobat PDFMaker 23 для Word</vt:lpwstr>
  </property>
  <property fmtid="{D5CDD505-2E9C-101B-9397-08002B2CF9AE}" pid="4" name="LastSaved">
    <vt:filetime>2025-03-05T00:00:00Z</vt:filetime>
  </property>
</Properties>
</file>